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20320000" cy="11430000"/>
  <p:notesSz cx="6858000" cy="9144000"/>
  <p:embeddedFontLst>
    <p:embeddedFont>
      <p:font typeface="Noto Nastaliq Urdu" panose="020B0502040504020204" pitchFamily="34" charset="-78"/>
      <p:regular r:id="rId38"/>
      <p:bold r:id="rId39"/>
    </p:embeddedFont>
    <p:embeddedFont>
      <p:font typeface="Segoe UI" panose="020B0502040204020203" pitchFamily="34" charset="0"/>
      <p:regular r:id="rId40"/>
      <p:bold r:id="rId41"/>
      <p:italic r:id="rId42"/>
      <p:boldItalic r:id="rId43"/>
    </p:embeddedFont>
    <p:embeddedFont>
      <p:font typeface="Segoe UI Semibold" panose="020B0702040204020203" pitchFamily="34" charset="0"/>
      <p:bold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34DFA-E796-4193-99B1-343DA40B3F24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4BE74-29F2-41C2-A58F-4E86C1FBC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0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Darul Irfan
</a:t>
            </a:r>
            <a:r>
              <a:rPr lang="ar-AE"/>
              <a:t>دارالعرفان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6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app. Five places to begin
</a:t>
            </a:r>
            <a:r>
              <a:rPr lang="ar-AE"/>
              <a:t>ایک ایپ، پانچ اہم حصے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91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Your day, with purpose
</a:t>
            </a:r>
            <a:r>
              <a:rPr lang="ar-AE"/>
              <a:t>روزمرہ زندگی میں عبادت کا ساتھ
</a:t>
            </a:r>
            <a:r>
              <a:rPr lang="en-US"/>
              <a:t>Prayer, daily guidance and personal practice are brought together on Today.
</a:t>
            </a:r>
            <a:r>
              <a:rPr lang="ar-AE"/>
              <a:t>نماز کے اوقات، روزانہ کی رہنمائی اور ذاتی ذکر ایک ہی جگہ۔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85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Know the time. Find the direction.
</a:t>
            </a:r>
            <a:r>
              <a:rPr lang="ar-AE"/>
              <a:t>نماز کا وقت اور قبلے کی سمت
</a:t>
            </a:r>
            <a:r>
              <a:rPr lang="en-US"/>
              <a:t>Plan prayer around your location, then find a nearby masjid when you need one.
</a:t>
            </a:r>
            <a:r>
              <a:rPr lang="ar-AE"/>
              <a:t>اپنے مقام کے مطابق اوقات دیکھیں اور ضرورت پر قریبی مسجد تلاش کریں۔
</a:t>
            </a:r>
            <a:r>
              <a:rPr lang="en-US"/>
              <a:t>Nearby search and directions require internet and a selected location.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4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daily reason to return
</a:t>
            </a:r>
            <a:r>
              <a:rPr lang="ar-AE"/>
              <a:t>ہر روز کچھ پڑھیں، کچھ عمل کریں
</a:t>
            </a:r>
            <a:r>
              <a:rPr lang="en-US"/>
              <a:t>An ayah, Hadith, saying, dua, zikr and a Name of Allah make up Today’s Light.
</a:t>
            </a:r>
            <a:r>
              <a:rPr lang="ar-AE"/>
              <a:t>آج کی روشنی میں آیت، حدیث، قول، دعا، ذکر اور اللہ کا ایک نام دیکھیں۔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77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Quran, always close
</a:t>
            </a:r>
            <a:r>
              <a:rPr lang="ar-AE"/>
              <a:t>قرآن کا مطالعہ، ہر وقت ساتھ
</a:t>
            </a:r>
            <a:r>
              <a:rPr lang="en-US"/>
              <a:t>Open a surah, choose a parah, or return to the ayah where you stopped.
</a:t>
            </a:r>
            <a:r>
              <a:rPr lang="ar-AE"/>
              <a:t>سورت یا پارہ کھولیں، یا جہاں مطالعہ چھوڑا تھا وہیں سے جاری رکھیں۔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88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Understanding begins at the ayah
</a:t>
            </a:r>
            <a:r>
              <a:rPr lang="ar-AE"/>
              <a:t>اسی آیت کا ترجمہ اور تفسیر
</a:t>
            </a:r>
            <a:r>
              <a:rPr lang="en-US"/>
              <a:t>Akram-ut-Tarajum, Akram-ut-Tafaseer and Asrar-at-Tanzil connect reading with deeper study.
</a:t>
            </a:r>
            <a:r>
              <a:rPr lang="ar-AE"/>
              <a:t>اکرم التراجم، اکرم التفاسیر اور اسرار التنزیل کے ذریعے آیت کو مزید سمجھیں۔
</a:t>
            </a:r>
            <a:r>
              <a:rPr lang="en-US"/>
              <a:t>Commentary availability varies by work and language; full-volume alternatives are offered where available.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10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Read. Listen. Stay with the ayah.
</a:t>
            </a:r>
            <a:r>
              <a:rPr lang="ar-AE"/>
              <a:t>آیت پڑھیں، تلاوت اور آڈیو بیان سنیں
</a:t>
            </a:r>
            <a:r>
              <a:rPr lang="en-US"/>
              <a:t>The ayah reader brings recitation, tafsir and matching Sheikh bayans into the same journey.
</a:t>
            </a:r>
            <a:r>
              <a:rPr lang="ar-AE"/>
              <a:t>آیت کے ساتھ تلاوت، تفسیر اور متعلقہ آڈیو بیان تک آسانی سے پہنچیں۔
</a:t>
            </a:r>
            <a:r>
              <a:rPr lang="en-US"/>
              <a:t>Bayan links appear where matching recordings exist. YouTube follows its own playback restrictions.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3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practice space for memorisation
</a:t>
            </a:r>
            <a:r>
              <a:rPr lang="ar-AE"/>
              <a:t>قرآن یاد کرنے کی مشق
</a:t>
            </a:r>
            <a:r>
              <a:rPr lang="en-US"/>
              <a:t>Choose a passage, repeat each ayah and leave time to recite it yourself.
</a:t>
            </a:r>
            <a:r>
              <a:rPr lang="ar-AE"/>
              <a:t>آیات منتخب کریں، بار بار سنیں اور خود پڑھنے کے لیے وقفہ رکھیں۔
</a:t>
            </a:r>
            <a:r>
              <a:rPr lang="en-US"/>
              <a:t>Private recording supports practice. Tajweed should be checked by a teacher; the app does not provide automated Tajweed scoring.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87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Hadith with its reference
</a:t>
            </a:r>
            <a:r>
              <a:rPr lang="ar-AE"/>
              <a:t>حدیث، اس کے حوالے کے ساتھ
</a:t>
            </a:r>
            <a:r>
              <a:rPr lang="en-US"/>
              <a:t>Browse collections and chapters, search a subject, and save a narration to revisit.
</a:t>
            </a:r>
            <a:r>
              <a:rPr lang="ar-AE"/>
              <a:t>مجموعہ اور باب منتخب کریں، موضوع تلاش کریں اور حدیث محفوظ کر لیں۔
</a:t>
            </a:r>
            <a:r>
              <a:rPr lang="en-US"/>
              <a:t>Translation and narrator information depend on the collection. Review labels identify provisional content.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28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library beyond the reader
</a:t>
            </a:r>
            <a:r>
              <a:rPr lang="ar-AE"/>
              <a:t>مطالعے کے لیے پورا کتب خانہ
</a:t>
            </a:r>
            <a:r>
              <a:rPr lang="en-US"/>
              <a:t>Books, Al-Murshid, articles, poetry and courses keep the Silsila’s publications within reach.
</a:t>
            </a:r>
            <a:r>
              <a:rPr lang="ar-AE"/>
              <a:t>کتابیں، المرشد، مضامین، شاعری اور کورسز ایک ہی کتب خانے میں۔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02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Sheikh · Join Daily Zikr
</a:t>
            </a:r>
            <a:r>
              <a:rPr lang="ar-AE"/>
              <a:t>ہمارے شیخ — روزانہ ذکر میں شامل ہوں
</a:t>
            </a:r>
            <a:r>
              <a:rPr lang="en-US"/>
              <a:t>A clear entry point connects daily Zikr, local session time and the Our Sheikh Halqah.
</a:t>
            </a:r>
            <a:r>
              <a:rPr lang="ar-AE"/>
              <a:t>روزانہ ذکر کا مقامی وقت دیکھیں اور ہمارے شیخ کے حلقے میں شامل ہوں۔
</a:t>
            </a:r>
            <a:r>
              <a:rPr lang="en-US"/>
              <a:t>Host and live-stage controls are available to authorised roles during a session.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99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Your own daily Zikr routine
</a:t>
            </a:r>
            <a:r>
              <a:rPr lang="ar-AE"/>
              <a:t>اپنے روزانہ ذکر کا معمول بنائیں
</a:t>
            </a:r>
            <a:r>
              <a:rPr lang="en-US"/>
              <a:t>A guided sequence keeps your chosen stages, timings and progress together.
</a:t>
            </a:r>
            <a:r>
              <a:rPr lang="ar-AE"/>
              <a:t>اپنے منتخب مراحل، وقت اور ذکر کا ریکارڈ ایک جگہ رکھیں۔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61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Tap into a steady practice
</a:t>
            </a:r>
            <a:r>
              <a:rPr lang="ar-AE"/>
              <a:t>ذکر کی گنتی آسان رکھیں
</a:t>
            </a:r>
            <a:r>
              <a:rPr lang="en-US"/>
              <a:t>Start from a daily zikr or create a personal counter with its own target.
</a:t>
            </a:r>
            <a:r>
              <a:rPr lang="ar-AE"/>
              <a:t>آج کے ذکر سے گنتی شروع کریں یا اپنے ہدف کے ساتھ نئی تسبیح بنائیں۔
</a:t>
            </a:r>
            <a:r>
              <a:rPr lang="en-US"/>
              <a:t>Android offers volume-button counting. Compatible iPhones can use a configured Action Button Shortcut.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35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Guidance beside the practice
</a:t>
            </a:r>
            <a:r>
              <a:rPr lang="ar-AE"/>
              <a:t>عمل کے ساتھ رہنمائی بھی
</a:t>
            </a:r>
            <a:r>
              <a:rPr lang="en-US"/>
              <a:t>The Method of Zikr and Shajra are close to the places where you practise.
</a:t>
            </a:r>
            <a:r>
              <a:rPr lang="ar-AE"/>
              <a:t>طریقۂ ذکر اور شجرہ، ذاتی ذکر اور تسبیح کے ساتھ فوراً کھولیں۔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62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Know the Silsila
</a:t>
            </a:r>
            <a:r>
              <a:rPr lang="ar-AE"/>
              <a:t>سلسلے کا تعارف اور تعلیمات
</a:t>
            </a:r>
            <a:r>
              <a:rPr lang="en-US"/>
              <a:t>Explore the history, the Sheikhs, Tasawwuf, Tazkiyah and the purpose of Zikr.
</a:t>
            </a:r>
            <a:r>
              <a:rPr lang="ar-AE"/>
              <a:t>سلسلے کی تاریخ، مشائخ، تصوف، تزکیہ اور ذکر کی ضرورت کے بارے میں پڑھیں۔
</a:t>
            </a:r>
            <a:r>
              <a:rPr lang="en-US"/>
              <a:t>The interface is bilingual. Individual publications retain their available content languages.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618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bayan for your next moment
</a:t>
            </a:r>
            <a:r>
              <a:rPr lang="ar-AE"/>
              <a:t>اپنی فرصت میں آڈیو بیان سنیں
</a:t>
            </a:r>
            <a:r>
              <a:rPr lang="en-US"/>
              <a:t>Find recent and archived audio or video, then continue listening when it suits you.
</a:t>
            </a:r>
            <a:r>
              <a:rPr lang="ar-AE"/>
              <a:t>نئے اور پرانے آڈیو یا ویڈیو بیانات تلاش کریں اور اپنی سہولت سے سنیں۔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292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Follow a subject further
</a:t>
            </a:r>
            <a:r>
              <a:rPr lang="ar-AE"/>
              <a:t>کسی موضوع کو مزید سمجھیں
</a:t>
            </a:r>
            <a:r>
              <a:rPr lang="en-US"/>
              <a:t>Topic pages bring related ayat, books and bayans together around a subject.
</a:t>
            </a:r>
            <a:r>
              <a:rPr lang="ar-AE"/>
              <a:t>موضوع کے صفحے پر متعلقہ آیات، کتابیں اور بیانات ایک ساتھ ملتے ہیں۔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0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Stay connected to the community
</a:t>
            </a:r>
            <a:r>
              <a:rPr lang="ar-AE"/>
              <a:t>سلسلے کی خبروں اور حلقوں سے جڑے رہیں
</a:t>
            </a:r>
            <a:r>
              <a:rPr lang="en-US"/>
              <a:t>Official updates, events and member Halqahs keep information and participation close together.
</a:t>
            </a:r>
            <a:r>
              <a:rPr lang="ar-AE"/>
              <a:t>اہم خبریں، تقریبات اور ممبر حلقے ایک ہی ایپ میں دیکھیں۔
</a:t>
            </a:r>
            <a:r>
              <a:rPr lang="en-US"/>
              <a:t>Private Halqahs use invitations or membership. Session and administration features depend on your role.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94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Comfortable in your language
</a:t>
            </a:r>
            <a:r>
              <a:rPr lang="ar-AE"/>
              <a:t>اپنی زبان، اپنی سہولت
</a:t>
            </a:r>
            <a:r>
              <a:rPr lang="en-US"/>
              <a:t>English and Urdu, reading-size choices and a theme that can follow sunrise and sunset.
</a:t>
            </a:r>
            <a:r>
              <a:rPr lang="ar-AE"/>
              <a:t>اردو یا انگریزی، متن کا مناسب سائز اور طلوع و غروب کے مطابق بدلتی تھیم۔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26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Explore what matters to you
</a:t>
            </a:r>
            <a:r>
              <a:rPr lang="ar-AE"/>
              <a:t>اپنی دلچسپی کی سہولت کھولیں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488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Today
Today/TodayHeroView.swift; Today/DailyZikrBanner.swift; Today/AppUpdateBanner.swift
Next prayer and live countdown / </a:t>
            </a:r>
            <a:r>
              <a:rPr lang="ar-AE"/>
              <a:t>اگلی نماز اور باقی وقت
</a:t>
            </a:r>
            <a:r>
              <a:rPr lang="en-US"/>
              <a:t>Local date, time and city / </a:t>
            </a:r>
            <a:r>
              <a:rPr lang="ar-AE"/>
              <a:t>مقامی تاریخ، وقت اور شہر
</a:t>
            </a:r>
            <a:r>
              <a:rPr lang="en-US"/>
              <a:t>Full Hijri month and date / </a:t>
            </a:r>
            <a:r>
              <a:rPr lang="ar-AE"/>
              <a:t>مکمل اسلامی تاریخ
</a:t>
            </a:r>
            <a:r>
              <a:rPr lang="en-US"/>
              <a:t>Local moon-sighting correction / </a:t>
            </a:r>
            <a:r>
              <a:rPr lang="ar-AE"/>
              <a:t>مقامی چاند کے مطابق تاریخ درست کریں
</a:t>
            </a:r>
            <a:r>
              <a:rPr lang="en-US"/>
              <a:t>Local weather in °F or °C / </a:t>
            </a:r>
            <a:r>
              <a:rPr lang="ar-AE"/>
              <a:t>مقامی موسم، فون کے مطابق درجۂ حرارت
</a:t>
            </a:r>
            <a:r>
              <a:rPr lang="en-US"/>
              <a:t>Upcoming Zikr and Live Now / </a:t>
            </a:r>
            <a:r>
              <a:rPr lang="ar-AE"/>
              <a:t>آنے والے ذکر اور لائیو ذکر کی اطلاع
</a:t>
            </a:r>
            <a:r>
              <a:rPr lang="en-US"/>
              <a:t>App update notice / </a:t>
            </a:r>
            <a:r>
              <a:rPr lang="ar-AE"/>
              <a:t>نئے اپ ڈیٹ کی اطلاع
</a:t>
            </a:r>
            <a:r>
              <a:rPr lang="en-US"/>
              <a:t>Quick language switch and search / </a:t>
            </a:r>
            <a:r>
              <a:rPr lang="ar-AE"/>
              <a:t>زبان بدلیں یا تلاش کریں
</a:t>
            </a:r>
            <a:r>
              <a:rPr lang="en-US"/>
              <a:t>Resume reading or listening / </a:t>
            </a:r>
            <a:r>
              <a:rPr lang="ar-AE"/>
              <a:t>مطالعہ یا آڈیو وہیں سے جاری رکھیں
</a:t>
            </a:r>
            <a:r>
              <a:rPr lang="en-US"/>
              <a:t>Home-screen widget guidance / </a:t>
            </a:r>
            <a:r>
              <a:rPr lang="ar-AE"/>
              <a:t>ہوم اسکرین ویجٹ لگانے کا طریقہ
</a:t>
            </a:r>
            <a:r>
              <a:rPr lang="en-US"/>
              <a:t>Today’s Light
Today/TodayDailySection.swift; Today/TodayAyahTafsirSheet.swift; Today/TodayDailyShares.swift
Ayah of the day / </a:t>
            </a:r>
            <a:r>
              <a:rPr lang="ar-AE"/>
              <a:t>آج کی آیت
</a:t>
            </a:r>
            <a:r>
              <a:rPr lang="en-US"/>
              <a:t>Tafsir directly from the daily ayah / </a:t>
            </a:r>
            <a:r>
              <a:rPr lang="ar-AE"/>
              <a:t>آج کی آیت سے براہِ راست تفسیر
</a:t>
            </a:r>
            <a:r>
              <a:rPr lang="en-US"/>
              <a:t>Hadith of the day / </a:t>
            </a:r>
            <a:r>
              <a:rPr lang="ar-AE"/>
              <a:t>آج کی حدیث
</a:t>
            </a:r>
            <a:r>
              <a:rPr lang="en-US"/>
              <a:t>A saying from the Silsila / </a:t>
            </a:r>
            <a:r>
              <a:rPr lang="ar-AE"/>
              <a:t>سلسلے کا روزانہ قول
</a:t>
            </a:r>
            <a:r>
              <a:rPr lang="en-US"/>
              <a:t>Dua with Arabic and translation / </a:t>
            </a:r>
            <a:r>
              <a:rPr lang="ar-AE"/>
              <a:t>عربی دعا اور اس کا ترجمہ
</a:t>
            </a:r>
            <a:r>
              <a:rPr lang="en-US"/>
              <a:t>Daily zikr opens its own counter / </a:t>
            </a:r>
            <a:r>
              <a:rPr lang="ar-AE"/>
              <a:t>روزانہ کے ذکر کا کاؤنٹر فوراً کھولیں
</a:t>
            </a:r>
            <a:r>
              <a:rPr lang="en-US"/>
              <a:t>Name of Allah and its meaning / </a:t>
            </a:r>
            <a:r>
              <a:rPr lang="ar-AE"/>
              <a:t>اللہ کا نام اور اس کا مطلب
</a:t>
            </a:r>
            <a:r>
              <a:rPr lang="en-US"/>
              <a:t>Share a designed reading card / </a:t>
            </a:r>
            <a:r>
              <a:rPr lang="ar-AE"/>
              <a:t>خوب صورت کارڈ بنا کر شیئر کریں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91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Prayer times
Prayer/PrayerTimesView.swift; Prayer/PrayerTrackerDetailView.swift; Settings/NotificationSettingsView.swift
Five daily prayer times / </a:t>
            </a:r>
            <a:r>
              <a:rPr lang="ar-AE"/>
              <a:t>پانچوں نمازوں کے اوقات
</a:t>
            </a:r>
            <a:r>
              <a:rPr lang="en-US"/>
              <a:t>Sunrise and the next-prayer highlight / </a:t>
            </a:r>
            <a:r>
              <a:rPr lang="ar-AE"/>
              <a:t>طلوعِ آفتاب اور اگلی نماز
</a:t>
            </a:r>
            <a:r>
              <a:rPr lang="en-US"/>
              <a:t>Daily and monthly timetable / </a:t>
            </a:r>
            <a:r>
              <a:rPr lang="ar-AE"/>
              <a:t>روزانہ اور ماہانہ جدول
</a:t>
            </a:r>
            <a:r>
              <a:rPr lang="en-US"/>
              <a:t>Mark each prayer as completed / </a:t>
            </a:r>
            <a:r>
              <a:rPr lang="ar-AE"/>
              <a:t>ادا کی گئی نماز کا نشان لگائیں
</a:t>
            </a:r>
            <a:r>
              <a:rPr lang="en-US"/>
              <a:t>Weekly tracker and calendar history / </a:t>
            </a:r>
            <a:r>
              <a:rPr lang="ar-AE"/>
              <a:t>ہفتے اور کیلنڈر میں ریکارڈ دیکھیں
</a:t>
            </a:r>
            <a:r>
              <a:rPr lang="en-US"/>
              <a:t>Prayer reminders and Azan choices / </a:t>
            </a:r>
            <a:r>
              <a:rPr lang="ar-AE"/>
              <a:t>نماز کی یاددہانی اور اذان کے انتخاب
</a:t>
            </a:r>
            <a:r>
              <a:rPr lang="en-US"/>
              <a:t>Pre-prayer and iqamah reminders / </a:t>
            </a:r>
            <a:r>
              <a:rPr lang="ar-AE"/>
              <a:t>نماز سے پہلے اور اقامت کی یاددہانی
</a:t>
            </a:r>
            <a:r>
              <a:rPr lang="en-US"/>
              <a:t>Calculation and per-prayer adjustment / </a:t>
            </a:r>
            <a:r>
              <a:rPr lang="ar-AE"/>
              <a:t>حساب کا طریقہ اور وقت میں تبدیلی
</a:t>
            </a:r>
            <a:r>
              <a:rPr lang="en-US"/>
              <a:t>Everyday tools
Qibla/NearbyMasjidCard.swift; Companion/DuasView.swift; Companion/NamesOfAllahView.swift
Qibla direction and bearing / </a:t>
            </a:r>
            <a:r>
              <a:rPr lang="ar-AE"/>
              <a:t>قبلے کی سمت اور زاویہ
</a:t>
            </a:r>
            <a:r>
              <a:rPr lang="en-US"/>
              <a:t>Compass guidance and location status / </a:t>
            </a:r>
            <a:r>
              <a:rPr lang="ar-AE"/>
              <a:t>کمپاس اور مقام کی رہنمائی
</a:t>
            </a:r>
            <a:r>
              <a:rPr lang="en-US"/>
              <a:t>Nearby masjids with distance / </a:t>
            </a:r>
            <a:r>
              <a:rPr lang="ar-AE"/>
              <a:t>قریبی مساجد اور ان کا فاصلہ
</a:t>
            </a:r>
            <a:r>
              <a:rPr lang="en-US"/>
              <a:t>Open directions in Maps / </a:t>
            </a:r>
            <a:r>
              <a:rPr lang="ar-AE"/>
              <a:t>نقشے میں راستہ کھولیں
</a:t>
            </a:r>
            <a:r>
              <a:rPr lang="en-US"/>
              <a:t>Duas by category and search / </a:t>
            </a:r>
            <a:r>
              <a:rPr lang="ar-AE"/>
              <a:t>دعاؤں کی قسم منتخب کریں یا تلاش کریں
</a:t>
            </a:r>
            <a:r>
              <a:rPr lang="en-US"/>
              <a:t>Quranic duas link to their ayah / </a:t>
            </a:r>
            <a:r>
              <a:rPr lang="ar-AE"/>
              <a:t>قرآنی دعا سے اصل آیت کھولیں
99 </a:t>
            </a:r>
            <a:r>
              <a:rPr lang="en-US"/>
              <a:t>Names: Arabic, reading and meaning / 99 </a:t>
            </a:r>
            <a:r>
              <a:rPr lang="ar-AE"/>
              <a:t>نام، عربی متن، تلفظ اور مطلب
</a:t>
            </a:r>
            <a:r>
              <a:rPr lang="en-US"/>
              <a:t>Islamic days and occasions / </a:t>
            </a:r>
            <a:r>
              <a:rPr lang="ar-AE"/>
              <a:t>اسلامی دن اور اہم مواقع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59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My Day
MyDay/MyDayView.swift; MyDay/NotesView.swift; MyDay/FastingView.swift
Today and week task views / آج اور اس ہفتے کے کام
Add, edit and complete tasks / کام شامل کریں، بدلیں یا مکمل کریں
Set task time or prayer-based timing / کام کا وقت نماز کے ساتھ مقرر کریں
Private notes with Quran references / آیت کے حوالے کے ساتھ ذاتی نوٹس
Return from a note to its ayah / نوٹ سے متعلقہ آیت کھولیں
Record fasts on a monthly calendar / کیلنڈر میں روزوں کا ریکارڈ رکھیں
Suhoor and iftar from prayer settings / نماز کی سیٹنگز کے مطابق سحری اور افطار
Fasting types and yearly totals / روزوں کی قسم اور سال کا کل ریکارڈ
Search, saved &amp; offline
Search/GlobalSearchView.swift; Search/SearchAppDestinations.swift; Settings/ContentStorageSettingsView.swift; Settings/PrivacySettingsView.swift
Streaming, live sessions, weather and nearby-masjid searches need a network connection. Local notes and daily records are kept on the phone.
Search content and app features / مواد اور ایپ کی سہولتیں تلاش کریں
English, Urdu and reference searches / انگریزی، اردو یا حوالے سے تلاش
Open the exact result or tool / متعلقہ نتیجہ یا سہولت فوراً کھولیں
Saved ayat, books and other favourites / محفوظ آیات، کتابیں اور پسندیدہ مواد
Resume reading and listening / مطالعہ اور آڈیو دوبارہ جاری رکھیں
Offline bundled reading material / فون میں موجود مواد آف لائن پڑھیں
Download and storage management / ڈاؤن لوڈ اور اسٹوریج کا انتظام
Private local notes and daily records / ذاتی نوٹس اور روزانہ ریکارڈ فون پر رکھیں
Privacy and diagnostic choices / پرائیویسی اور تشخیصی معلومات کے انتخاب
About, acknowledgements and contact / تعارف، ماخذ اور رابطے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543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Quran
Quran/SurahReaderView.swift; Quran/QuranTabView.swift; Quran/BookmarksListView.swift
Browse all 114 surahs / تمام 114 سورتیں
Browse all 30 parahs / تمام 30 پارے
Search words or an ayah reference / الفاظ یا آیت کے حوالے سے تلاش کریں
Arabic Quran in green / قرآن کا عربی متن سبز رنگ میں
Choose the reading language / مطالعے کی زبان منتخب کریں
Save an ayah and resume your place / آیت محفوظ کریں اور مطالعہ جاری رکھیں
Share an ayah with its reference / حوالے کے ساتھ آیت شیئر کریں
Write a private note from an ayah / آیت کے ساتھ ذاتی نوٹ لکھیں
Open tafsir or linked audio bayans / تفسیر یا متعلقہ آڈیو بیان کھولیں
Adjust reading text size / متن کا سائز اپنی سہولت سے بدلیں
Translation &amp; tafsir
Quran/AyahTafsirSheet.swift; Quran/TafsirVolumes.swift; SeedData/quran_editions.json
Both Akram-ut-Tarajum translations cover 6,236 ayat. Commentary availability differs by work and language. Akram-ut-Tafaseer Parah 30 part 2 is not bundled; some commentary is accessed through the full volume.
Akram-ut-Tarajum in Urdu / اکرم التراجم اردو میں
Akram-ut-Tarajum in English / اکرم التراجم انگریزی میں
Tafsir button on an ayah / آیت کے ساتھ تفسیر کا بٹن
Akram-ut-Tafaseer commentary / اکرم التفاسیر کی تفسیر
Asrar-at-Tanzil commentary / اسرار التنزیل کی تفسیر
Urdu and English language selector / اردو یا انگریزی کا انتخاب
Open the full printed volume / اصل کتاب کی مکمل جلد کھولیں
Jump to the surah’s starting page / کتاب میں سورت کے آغاز پر جائیں
Remember the work and language / منتخب کتاب اور زبان یاد رکھی جاتی ہے
Clear alternatives where text is absent / متن نہ ہو تو دستیاب متبادل دیکھیں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50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Recitation &amp; audio bayan
Quran/AyahBayanLinks.swift; Quran/QuranListenPlayer.swift; Quran/QuranNarration.swift
The bundled index links 756 bayans across 5,997 ayat in 102 surahs. Linked bayans are offered where a matching recording exists. Narration availability is controlled by the service; full live coverage was not verified.
Play Quran recitation / قرآن کی تلاوت سنیں
Listen from the selected ayah / منتخب آیت سے سننا شروع کریں
Follow the currently playing ayah / چلنے والی آیت کے ساتھ پڑھیں
Audio bayans linked to an ayah range / آیات سے منسلک آڈیو بیانات
Hazrat Akram Awan (RA) bayan links / حضرت اکرم اعوانؒ کے آڈیو بیانات
Hazrat Abdul Qadeer Awan (MZA) links / حضرت عبد القدیر اعوان مدظلہ کے بیانات
Play, pause, seek and resume / چلائیں، روکیں یا وہیں سے جاری رکھیں
Recitation and repeat choices / تلاوت اور دوبارہ سننے کے انتخاب
Translation or tafsir narration when listed / جہاں دستیاب ہو، ترجمے یا تفسیر کی آڈیو
Lock-screen and background audio / اسکرین بند ہونے پر بھی آڈیو جاری رکھیں
Memorisation
Quran/HifzView.swift; Quran/RecitationPracticeCard.swift
Private record-and-replay supports self-review. Automated Tajweed correction or scoring is not a released capability.
Choose the first and last ayah / شروع اور آخری آیت منتخب کریں
Set repetitions for each ayah / ہر آیت کتنی بار سننی ہے، طے کریں
Add a pause to repeat aloud / خود پڑھنے کے لیے وقفہ رکھیں
Hide and reveal the text / متن چھپائیں یا دوبارہ دکھائیں
Previous and next ayah controls / پچھلی یا اگلی آیت پر جائیں
Resume saved practice progress / محفوظ جگہ سے مشق جاری رکھیں
Record your own recitation privately / اپنی تلاوت کی ذاتی ریکارڈنگ کریں
Replay and delete the recording / ریکارڈنگ سنیں یا حذف کریں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05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Hadith
Hadith/HadithHomeView.swift; Hadith/HadithBookView.swift; Hadith/NarratorBioSheet.swift
Translations and narrator details depend on the collection. Review-status labels distinguish provisional material.
Browse Hadith collections / حدیث کے مجموعے دیکھیں
Open books and chapters / کتاب اور باب کھولیں
Search within a collection / مجموعے کے اندر تلاش کریں
Jump through the contents list / فہرست سے مطلوبہ باب کھولیں
Show or hide the Arabic text / عربی متن دکھائیں یا چھپائیں
Read available Urdu or English text / دستیاب اردو یا انگریزی ترجمہ پڑھیں
Narrator information where provided / جہاں موجود ہو، راوی کا تعارف دیکھیں
Save, share and continue reading / محفوظ کریں، شیئر کریں اور آگے پڑھیں
Source references and review labels / حوالے اور ترجمے کی حیثیت دیکھیں
Library
Library/BookReaderView.swift; Library/PDFViewerView.swift; Read/ReadSavedView.swift
Books shelf and title details / کتابوں کی فہرست اور تعارف
Al-Murshid magazine archive / المرشد رسالے کا ذخیرہ
Text reader and PDF reader / متن یا پی ڈی ایف میں پڑھیں
Page navigation and progress / صفحہ بدلیں اور پڑھنے کی جگہ دیکھیں
Zoom and fit the PDF page / پی ڈی ایف کا صفحہ بڑا یا مکمل دیکھیں
Download available books / دستیاب کتابیں ڈاؤن لوڈ کریں
Saved items and favourites / محفوظ اور پسندیدہ کتابیں
Reading notes and bookmarks / مطالعے کے نوٹس اور بکمارک
Continue the last book / آخری کتاب وہیں سے کھولیں
Manage downloaded content / ڈاؤن لوڈ کی گئی فائلیں سنبھالیں
Booklets, articles, Sufi poetry and courses / کتابچے، مضامین، صوفی شاعری اور کورسز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98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Our Sheikh
Groups/OurSheikhEntryView.swift; Zikr/ZikrHomeView.swift; Zikr/ZikrSessionPanel.swift
Prominent Our Sheikh card / ہمارے شیخ کا نمایاں کارڈ
Join for members, start for admins / ممبر شامل ہوں، ایڈمن ذکر شروع کریں
Public entry with name and city / نام اور شہر کے ساتھ شرکت
Country by location or manual choice / مقام سے یا خود ملک منتخب کریں
Optional email and sign-in choices / اختیاری ای میل اور سائن اِن
Remember visitor details on this phone / اسی فون پر اپنی معلومات محفوظ رکھیں
YouTube joining option / یوٹیوب سے بھی شامل ہونے کا اختیار
Local time, countdown and reminders / مقامی وقت، باقی وقت اور یاددہانی
Tahajjud Zikr through Paltalk / پال ٹاک پر تہجد کا ذکر
Halqahs
Groups/GroupsHomeView.swift; Groups/GroupSessionViews.swift; Groups/NativeMeetingRoomView.swift
Dedicated Our Sheikh entry from Zikr / ذکر کے صفحے سے ہمارے شیخ کے حلقے میں جائیں
My Halqahs and group details / میرے حلقے اور ان کی تفصیل
Member profile and sign-in / ممبر پروفائل اور سائن اِن
Invitation-only membership / دعوت کے ذریعے ممبر حلقے میں شامل ہوں
Session schedules and reminders / نشستوں کا وقت اور یاددہانی
Voice or video sessions / آڈیو یا ویڈیو نشستیں
Participants and chat / شرکا اور چیٹ
Past sessions and attendance / پچھلی نشستیں اور حاضری
Recording library where provided / جہاں موجود ہو، ریکارڈنگز دیکھیں
Method of Zikr and Shajra links / طریقۂ ذکر اور شجرے کے لنک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96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Personal Zikr
MyDay/PersonalZikrView.swift; MyDay/PersonalZikrStore.swift
1st through 7th Latifa / پہلے سے ساتویں لطیفے تک
Raabta and the muraqabas / رابطہ اور مراقبات
Ahadiyyat, Ma‘iyyat and Aqrabiyyat / احدیت، معیت اور اقربیت
Enable the stages you want / اپنے مطلوبہ مراحل منتخب کریں
Set 1–60 minutes for each stage / ہر مرحلے کے لیے 1 سے 60 منٹ
Add your own muraqabas / اپنے مزید مراقبات شامل کریں
Start, pause, resume, finish or discard / شروع، وقفہ، دوبارہ آغاز یا ختم کریں
Soft chime at each stage change / مرحلہ بدلنے پر نرم آواز کی اطلاع
Two reminders and 3-month history / دو یاددہانیاں اور 3 ماہ کا ریکارڈ
Shajra and Method within reach / شجرہ اور طریقۂ ذکر فوراً کھولیں
Tasbih
Zikr/TasbihCounterView.swift; Zikr/TasbihAppIntent.swift; Zikr/TasbihPresetView.swift
iPhone Action Button support needs a compatible iPhone and a configured Shortcut. Android volume-button counting is a separate option.
Ready-made zikr presets / تیار شدہ اذکار
Direct counter from Today’s zikr / آج کے ذکر سے سیدھا کاؤنٹر کھولیں
Create and name a custom tasbih / اپنی تسبیح بنائیں اور نام دیں
Set a target and watch progress / ہدف مقرر کریں اور گنتی دیکھیں
Tap to count and correct a count / ٹیپ سے گنیں یا گنتی درست کریں
Saved counters and reset controls / محفوظ کاؤنٹر اور دوبارہ شروع کرنے کا اختیار
Android volume-button counting / اینڈرائیڈ پر والیوم بٹن سے گنتی
iPhone Action Button / Shortcuts / آئی فون پر ایکشن بٹن یا شارٹ کٹ
Personal Zikr and Method shortcuts / ذاتی ذکر اور طریقۂ ذکر کے شارٹ کٹ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818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Method of Zikr
Zikr/NativeMethodOfZikrView.swift; MyDay/PersonalZikrView.swift; More/ShajraView.swift
Native Method of Zikr guide / </a:t>
            </a:r>
            <a:r>
              <a:rPr lang="ar-AE"/>
              <a:t>ایپ کے اندر طریقۂ ذکر
</a:t>
            </a:r>
            <a:r>
              <a:rPr lang="en-US"/>
              <a:t>Open from Personal Zikr / </a:t>
            </a:r>
            <a:r>
              <a:rPr lang="ar-AE"/>
              <a:t>ذاتی ذکر سے طریقہ کھولیں
</a:t>
            </a:r>
            <a:r>
              <a:rPr lang="en-US"/>
              <a:t>Open from Tasbih / </a:t>
            </a:r>
            <a:r>
              <a:rPr lang="ar-AE"/>
              <a:t>تسبیح سے طریقہ کھولیں
</a:t>
            </a:r>
            <a:r>
              <a:rPr lang="en-US"/>
              <a:t>Open from Halqah resources / </a:t>
            </a:r>
            <a:r>
              <a:rPr lang="ar-AE"/>
              <a:t>حلقے سے رہنمائی کھولیں
</a:t>
            </a:r>
            <a:r>
              <a:rPr lang="en-US"/>
              <a:t>Prominent Shajra access / </a:t>
            </a:r>
            <a:r>
              <a:rPr lang="ar-AE"/>
              <a:t>شجرے کا نمایاں بٹن
</a:t>
            </a:r>
            <a:r>
              <a:rPr lang="en-US"/>
              <a:t>Read the Shajra within Personal Zikr / </a:t>
            </a:r>
            <a:r>
              <a:rPr lang="ar-AE"/>
              <a:t>ذاتی ذکر کے اندر شجرہ پڑھیں
</a:t>
            </a:r>
            <a:r>
              <a:rPr lang="en-US"/>
              <a:t>Urdu and English guide presentation / </a:t>
            </a:r>
            <a:r>
              <a:rPr lang="ar-AE"/>
              <a:t>اردو اور انگریزی میں رہنمائی
</a:t>
            </a:r>
            <a:r>
              <a:rPr lang="en-US"/>
              <a:t>Numbered diagram of the seven Lataif / </a:t>
            </a:r>
            <a:r>
              <a:rPr lang="ar-AE"/>
              <a:t>سات لطائف کا نمبر وار خاکہ
</a:t>
            </a:r>
            <a:r>
              <a:rPr lang="en-US"/>
              <a:t>Seventh Latifa shown around the whole body / </a:t>
            </a:r>
            <a:r>
              <a:rPr lang="ar-AE"/>
              <a:t>ساتواں لطیفہ پورے جسم کے گرد دکھایا گیا ہے
</a:t>
            </a:r>
            <a:r>
              <a:rPr lang="en-US"/>
              <a:t>The Silsila
More/SilsilaSection.swift; More/ShajraView.swift; More/AboutView.swift
The app offers Urdu and English navigation and available translated readings. Original publications and individual articles retain their own language availability.
About Silsila Naqshbandia Owaisiah / </a:t>
            </a:r>
            <a:r>
              <a:rPr lang="ar-AE"/>
              <a:t>سلسلہ نقشبندیہ اویسیہ کا تعارف
</a:t>
            </a:r>
            <a:r>
              <a:rPr lang="en-US"/>
              <a:t>Hazrat Abdul Qadeer Awan (MZA) / </a:t>
            </a:r>
            <a:r>
              <a:rPr lang="ar-AE"/>
              <a:t>حضرت عبد القدیر اعوان مدظلہ کا تعارف
</a:t>
            </a:r>
            <a:r>
              <a:rPr lang="en-US"/>
              <a:t>Hazrat Muhammad Akram Awan (RA) / </a:t>
            </a:r>
            <a:r>
              <a:rPr lang="ar-AE"/>
              <a:t>حضرت محمد اکرم اعوانؒ کا تعارف
</a:t>
            </a:r>
            <a:r>
              <a:rPr lang="en-US"/>
              <a:t>Shajra and chain of transmission / </a:t>
            </a:r>
            <a:r>
              <a:rPr lang="ar-AE"/>
              <a:t>شجرہ اور سلسلے کی نسبت
</a:t>
            </a:r>
            <a:r>
              <a:rPr lang="en-US"/>
              <a:t>Tasawwuf / </a:t>
            </a:r>
            <a:r>
              <a:rPr lang="ar-AE"/>
              <a:t>تصوف
</a:t>
            </a:r>
            <a:r>
              <a:rPr lang="en-US"/>
              <a:t>Tazkiyah-e-Nafs / </a:t>
            </a:r>
            <a:r>
              <a:rPr lang="ar-AE"/>
              <a:t>تزکیۂ نفس
</a:t>
            </a:r>
            <a:r>
              <a:rPr lang="en-US"/>
              <a:t>The need for Zikr / </a:t>
            </a:r>
            <a:r>
              <a:rPr lang="ar-AE"/>
              <a:t>ذکر کی ضرورت
</a:t>
            </a:r>
            <a:r>
              <a:rPr lang="en-US"/>
              <a:t>Bai‘at and Method of Zikr / </a:t>
            </a:r>
            <a:r>
              <a:rPr lang="ar-AE"/>
              <a:t>بیعت اور طریقۂ ذکر
</a:t>
            </a:r>
            <a:r>
              <a:rPr lang="en-US"/>
              <a:t>Urdu and English reading routes / </a:t>
            </a:r>
            <a:r>
              <a:rPr lang="ar-AE"/>
              <a:t>اردو اور انگریزی میں مطالعے کے راستے
</a:t>
            </a:r>
            <a:r>
              <a:rPr lang="en-US"/>
              <a:t>About Darul Irfan and contact links / </a:t>
            </a:r>
            <a:r>
              <a:rPr lang="ar-AE"/>
              <a:t>دارالعرفان کا تعارف اور رابطے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313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Audio &amp; video bayans
Media/BayansSection.swift; Media/ArchiveBrowserView.swift; Media/PlayerSheetView.swift
YouTube playback follows YouTube’s player and account restrictions; it is not presented as guaranteed lock-screen playback.
Audio bayan library / </a:t>
            </a:r>
            <a:r>
              <a:rPr lang="ar-AE"/>
              <a:t>آڈیو بیانات
</a:t>
            </a:r>
            <a:r>
              <a:rPr lang="en-US"/>
              <a:t>Video bayan library / </a:t>
            </a:r>
            <a:r>
              <a:rPr lang="ar-AE"/>
              <a:t>ویڈیو بیانات
</a:t>
            </a:r>
            <a:r>
              <a:rPr lang="en-US"/>
              <a:t>Recent YouTube bayans / </a:t>
            </a:r>
            <a:r>
              <a:rPr lang="ar-AE"/>
              <a:t>یوٹیوب کے تازہ بیانات
</a:t>
            </a:r>
            <a:r>
              <a:rPr lang="en-US"/>
              <a:t>Browse by year and month / </a:t>
            </a:r>
            <a:r>
              <a:rPr lang="ar-AE"/>
              <a:t>سال اور مہینے کے حساب سے تلاش کریں
</a:t>
            </a:r>
            <a:r>
              <a:rPr lang="en-US"/>
              <a:t>Speaker and title context / </a:t>
            </a:r>
            <a:r>
              <a:rPr lang="ar-AE"/>
              <a:t>مقرر اور بیان کا عنوان
</a:t>
            </a:r>
            <a:r>
              <a:rPr lang="en-US"/>
              <a:t>Al-Murshid questions and answers / </a:t>
            </a:r>
            <a:r>
              <a:rPr lang="ar-AE"/>
              <a:t>المرشد کے سوالات اور جوابات
</a:t>
            </a:r>
            <a:r>
              <a:rPr lang="en-US"/>
              <a:t>Continue-listening card and mini-player / </a:t>
            </a:r>
            <a:r>
              <a:rPr lang="ar-AE"/>
              <a:t>جاری آڈیو کا کارڈ اور چھوٹا پلیئر
</a:t>
            </a:r>
            <a:r>
              <a:rPr lang="en-US"/>
              <a:t>Play, pause, seek and playback choices / </a:t>
            </a:r>
            <a:r>
              <a:rPr lang="ar-AE"/>
              <a:t>پلے، وقفہ اور آڈیو کے دوسرے انتخاب
</a:t>
            </a:r>
            <a:r>
              <a:rPr lang="en-US"/>
              <a:t>Background playback for native audio / </a:t>
            </a:r>
            <a:r>
              <a:rPr lang="ar-AE"/>
              <a:t>ایپ کی آڈیو بیک گراؤنڈ میں سنیں
</a:t>
            </a:r>
            <a:r>
              <a:rPr lang="en-US"/>
              <a:t>Topics
Topics/TopicsBrowseView.swift; Topics/TopicDetailView.swift
Theme of the day / </a:t>
            </a:r>
            <a:r>
              <a:rPr lang="ar-AE"/>
              <a:t>آج کا موضوع
</a:t>
            </a:r>
            <a:r>
              <a:rPr lang="en-US"/>
              <a:t>Browse spiritual and everyday topics / </a:t>
            </a:r>
            <a:r>
              <a:rPr lang="ar-AE"/>
              <a:t>روحانی اور روزمرہ موضوعات دیکھیں
</a:t>
            </a:r>
            <a:r>
              <a:rPr lang="en-US"/>
              <a:t>Related Quranic ayat / </a:t>
            </a:r>
            <a:r>
              <a:rPr lang="ar-AE"/>
              <a:t>موضوع سے متعلق قرآنی آیات
</a:t>
            </a:r>
            <a:r>
              <a:rPr lang="en-US"/>
              <a:t>Open linked tafsir / </a:t>
            </a:r>
            <a:r>
              <a:rPr lang="ar-AE"/>
              <a:t>متعلقہ تفسیر کھولیں
</a:t>
            </a:r>
            <a:r>
              <a:rPr lang="en-US"/>
              <a:t>Relevant books and passages / </a:t>
            </a:r>
            <a:r>
              <a:rPr lang="ar-AE"/>
              <a:t>متعلقہ کتابیں اور عبارتیں
</a:t>
            </a:r>
            <a:r>
              <a:rPr lang="en-US"/>
              <a:t>Audio and video bayans on the topic / </a:t>
            </a:r>
            <a:r>
              <a:rPr lang="ar-AE"/>
              <a:t>موضوع پر آڈیو اور ویڈیو بیانات
</a:t>
            </a:r>
            <a:r>
              <a:rPr lang="en-US"/>
              <a:t>Move between linked resources / </a:t>
            </a:r>
            <a:r>
              <a:rPr lang="ar-AE"/>
              <a:t>متعلقہ مواد کے درمیان آسانی سے جائیں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117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News &amp; events
Official/OfficialFeedView.swift; Events/EventsHomeView.swift; Events/EventDetailView.swift
Official announcements and updates / اہم اعلانات اور نئی خبریں
Daily pictures and sayings / روزانہ کی تصاویر اور اقوال
Open and share update details / خبر کی تفصیل کھولیں یا شیئر کریں
Upcoming and past events / آنے والی اور پچھلی تقریبات
Event date, time and location / تقریب کی تاریخ، وقت اور جگہ
Event reminders / تقریب کی یاددہانی
Dar-ul-Irfan information / دارالعرفان کی معلومات
Links to related broadcasts / متعلقہ نشریات کے لنک
Administration
Groups/GroupAdminViews.swift; Groups/SuperAdminViews.swift; Today/DailyMediaManagerView.swift
These controls are for authorised admins or super admins, not ordinary members.
Create and manage permitted Halqahs / اجازت کے مطابق حلقے بنائیں اور سنبھالیں
Manage members and invitations / ممبر اور دعوت نامے سنبھالیں
Schedule, start and end sessions / نشست کا وقت دیں، شروع یا ختم کریں
Control participants and session access / شرکا اور نشست میں داخلہ سنبھالیں
Announce and manage Zikr stages / ذکر کے مراحل کا اعلان اور انتظام
Moderate posts and chat messages / پوسٹس اور چیٹ کی نگرانی
Session history and attendance / نشستوں اور حاضری کا ریکارڈ
Manage available session recordings / موجود ریکارڈنگز سنبھالیں
Upload, preview and publish daily media / روزانہ کی تصویر اپ لوڈ اور شائع کریں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182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ایپ کی سہولتوں کا مکمل نقشہ
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Language &amp; appearance
Settings/AppearanceSettingsView.swift; Core/AppFonts.swift
English and Urdu interface / انگریزی اور اردو انٹرفیس
Right-to-left Urdu layout / اردو کے لیے دائیں سے بائیں ترتیب
Optional Nastaliq Urdu lettering / اردو نستعلیق کا اختیاری انداز
Auto theme by sunrise and sunset / طلوع و غروب کے مطابق خودکار تھیم
Permanent Light or Dark mode / ہمیشہ لائٹ یا ڈارک موڈ رکھیں
Follow the phone’s system theme / فون کی تھیم کے مطابق چلائیں
Reader text-size choices / مطالعے کے متن کا سائز منتخب کریں
System accessibility and reduced motion / فون کی رسائی اور کم حرکت کی سہولت
Western digits in both languages / دونوں زبانوں میں 0 سے 9 کے ہندسے
Location &amp; calendar
Settings/LocationSettingsView.swift; Settings/CalculationSettingsView.swift; Settings/ManualOffsetsView.swift; Settings/HijriSettingsView.swift
Use phone location or a selected city / فون کا مقام یا اپنی منتخب کردہ جگہ
City search and manual location / شہر تلاش کریں یا مقام خود چنیں
Refresh location when needed / ضرورت پر مقام دوبارہ معلوم کریں
Prayer calculation method / نماز کے اوقات کے حساب کا طریقہ
Asr calculation choice / عصر کے حساب کا انتخاب
High-latitude rule / بلند عرضِ بلد کے لیے طریقہ
Per-prayer minute adjustments / ہر نماز کے وقت میں منٹوں کی تبدیلی
Local Islamic date correction / مقامی اسلامی تاریخ درست کریں
Show or hide weather on Today / آج کے صفحے پر موسم دکھائیں یا چھپائیں
Weather uses the phone’s temperature units / موسم کے لیے فون کی درجہ حرارت کی اکائی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947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Reminders
Settings/NotificationSettingsView.swift; Settings/NotificationCentre.swift
Enable each prayer’s reminder / </a:t>
            </a:r>
            <a:r>
              <a:rPr lang="ar-AE"/>
              <a:t>ہر نماز کی یاددہانی منتخب کریں
</a:t>
            </a:r>
            <a:r>
              <a:rPr lang="en-US"/>
              <a:t>Choose and preview the alert sound / </a:t>
            </a:r>
            <a:r>
              <a:rPr lang="ar-AE"/>
              <a:t>اطلاع کی آواز منتخب کر کے سنیں
</a:t>
            </a:r>
            <a:r>
              <a:rPr lang="en-US"/>
              <a:t>Full Azan and Fajr Azan preview / </a:t>
            </a:r>
            <a:r>
              <a:rPr lang="ar-AE"/>
              <a:t>مکمل اذان اور فجر کی اذان سنیں
</a:t>
            </a:r>
            <a:r>
              <a:rPr lang="en-US"/>
              <a:t>Pre-prayer reminder time / </a:t>
            </a:r>
            <a:r>
              <a:rPr lang="ar-AE"/>
              <a:t>نماز سے پہلے یاددہانی کا وقت
</a:t>
            </a:r>
            <a:r>
              <a:rPr lang="en-US"/>
              <a:t>Iqamah reminder delay / </a:t>
            </a:r>
            <a:r>
              <a:rPr lang="ar-AE"/>
              <a:t>اقامت کی یاددہانی کا وقفہ
</a:t>
            </a:r>
            <a:r>
              <a:rPr lang="en-US"/>
              <a:t>Two personal Zikr reminders / </a:t>
            </a:r>
            <a:r>
              <a:rPr lang="ar-AE"/>
              <a:t>ذاتی ذکر کی دو یاددہانیاں
</a:t>
            </a:r>
            <a:r>
              <a:rPr lang="en-US"/>
              <a:t>Live Zikr and broadcast notices / </a:t>
            </a:r>
            <a:r>
              <a:rPr lang="ar-AE"/>
              <a:t>لائیو ذکر اور نشریات کی اطلاع
</a:t>
            </a:r>
            <a:r>
              <a:rPr lang="en-US"/>
              <a:t>Announcements and event notices / </a:t>
            </a:r>
            <a:r>
              <a:rPr lang="ar-AE"/>
              <a:t>اعلانات اور تقریبات کی اطلاع
</a:t>
            </a:r>
            <a:r>
              <a:rPr lang="en-US"/>
              <a:t>Notification centre and test reminder / </a:t>
            </a:r>
            <a:r>
              <a:rPr lang="ar-AE"/>
              <a:t>اطلاعات کا صفحہ اور ٹیسٹ یاددہانی
</a:t>
            </a:r>
            <a:r>
              <a:rPr lang="en-US"/>
              <a:t>Permission and lock-screen options / </a:t>
            </a:r>
            <a:r>
              <a:rPr lang="ar-AE"/>
              <a:t>اجازت اور لاک اسکرین کے انتخاب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15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Feature architecture
</a:t>
            </a:r>
            <a:r>
              <a:rPr lang="ar-AE"/>
              <a:t>ایپ کی سہولتوں کا مکمل نقشہ
</a:t>
            </a:r>
            <a:r>
              <a:rPr lang="en-US"/>
              <a:t>Interactive screen previews: keep Darul-Irfan-Interactive-Showcase-v3.html beside the PowerPoint. Open hyperlinks in Slide Show mode.
Android screenshots captured 4 November 2026 from local debug build 21 including the in-progress interface changes (27b5147 and the later 3a944a9 speech update). Source review also includes d2675d3/build 22: the new per-Halqah live stage is a role-dependent feature described in the architecture; no authenticated stage capture is presented. All included screen images were captured in this pass.
iOS counterpart checked against local i-content source. No historical iOS screenshots are used.
Original artwork: DarulIrfanApp/Resources/Images/Assets.xcassets/BrandEmblem.imageset and islamic-pattern.imageset.
Live Zikr stage
Groups/ZikrStageView.swift; Groups/SheikhZikrPanel.swift
Host controls require the appropriate role and a live session. Voice following requires microphone permission and supported speech recognition.
Live stage with current cue / </a:t>
            </a:r>
            <a:r>
              <a:rPr lang="ar-AE"/>
              <a:t>لائیو اسٹیج پر موجودہ مرحلہ
</a:t>
            </a:r>
            <a:r>
              <a:rPr lang="en-US"/>
              <a:t>Opening recitations in Arabic / </a:t>
            </a:r>
            <a:r>
              <a:rPr lang="ar-AE"/>
              <a:t>شروع کی تلاوت عربی میں
</a:t>
            </a:r>
            <a:r>
              <a:rPr lang="en-US"/>
              <a:t>Latifa and muraqaba stage choices / </a:t>
            </a:r>
            <a:r>
              <a:rPr lang="ar-AE"/>
              <a:t>لطائف اور مراقبات کے مراحل
</a:t>
            </a:r>
            <a:r>
              <a:rPr lang="en-US"/>
              <a:t>Admin announcement controls / </a:t>
            </a:r>
            <a:r>
              <a:rPr lang="ar-AE"/>
              <a:t>ایڈمن کے لیے اعلان کے بٹن
</a:t>
            </a:r>
            <a:r>
              <a:rPr lang="en-US"/>
              <a:t>Custom muraqaba announcements / </a:t>
            </a:r>
            <a:r>
              <a:rPr lang="ar-AE"/>
              <a:t>مزید مراقبات کا اعلان
</a:t>
            </a:r>
            <a:r>
              <a:rPr lang="en-US"/>
              <a:t>Stage notice, chat and soft alert / </a:t>
            </a:r>
            <a:r>
              <a:rPr lang="ar-AE"/>
              <a:t>مرحلے کی اطلاع، چیٹ اور نرم آواز
</a:t>
            </a:r>
            <a:r>
              <a:rPr lang="en-US"/>
              <a:t>Member chat and quick messages / </a:t>
            </a:r>
            <a:r>
              <a:rPr lang="ar-AE"/>
              <a:t>ممبر چیٹ اور تیار پیغامات
</a:t>
            </a:r>
            <a:r>
              <a:rPr lang="en-US"/>
              <a:t>Presentation view for a clear stage / </a:t>
            </a:r>
            <a:r>
              <a:rPr lang="ar-AE"/>
              <a:t>صاف اسٹیج کے لیے پریزنٹیشن ویو
</a:t>
            </a:r>
            <a:r>
              <a:rPr lang="en-US"/>
              <a:t>Voice listening and session connection / </a:t>
            </a:r>
            <a:r>
              <a:rPr lang="ar-AE"/>
              <a:t>آواز سنیں اور نشست سے جڑے رہیں
</a:t>
            </a:r>
            <a:r>
              <a:rPr lang="en-US"/>
              <a:t>Recent stage announcements / </a:t>
            </a:r>
            <a:r>
              <a:rPr lang="ar-AE"/>
              <a:t>پچھلے مراحل کے اعلانات دیکھیں
</a:t>
            </a:r>
            <a:r>
              <a:rPr lang="en-US"/>
              <a:t>Hands-free stage following after Go Live / </a:t>
            </a:r>
            <a:r>
              <a:rPr lang="ar-AE"/>
              <a:t>گو لائیو کے بعد آواز سے مرحلہ خود بدلتا ہے
</a:t>
            </a:r>
            <a:r>
              <a:rPr lang="en-US"/>
              <a:t>Undo an incorrectly recognised stage / </a:t>
            </a:r>
            <a:r>
              <a:rPr lang="ar-AE"/>
              <a:t>غلط پہچانے گئے مرحلے کو واپس کریں
</a:t>
            </a:r>
            <a:r>
              <a:rPr lang="en-US"/>
              <a:t>Animated stage, portraits and Latifa focus / </a:t>
            </a:r>
            <a:r>
              <a:rPr lang="ar-AE"/>
              <a:t>متحرک اسٹیج، تصاویر اور متعلقہ لطیفے کی نشاندہی
</a:t>
            </a:r>
            <a:r>
              <a:rPr lang="en-US"/>
              <a:t>Each Halqah’s stage is led by its own admins / </a:t>
            </a:r>
            <a:r>
              <a:rPr lang="ar-AE"/>
              <a:t>ہر حلقے کا اسٹیج اس کے اپنے ایڈمن چلاتے ہیں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4BE74-29F2-41C2-A58F-4E86C1FBC87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6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4A34-FFA5-09B1-3FAE-4BA8901A8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0000" y="1870605"/>
            <a:ext cx="15240000" cy="397933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7AE07C-A4BE-95FD-BD7D-AE81F37D6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0000" y="6003397"/>
            <a:ext cx="15240000" cy="275960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8CAC6-84BB-4E4E-2DA2-48EA5D62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124AA-94DE-B967-15A8-B562D603A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B3826-0C3A-86D8-A160-5F97BBC5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1F73B-90DF-31B6-3A06-229D757F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9B3F2-9D62-6110-25DC-2FD9FB92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016F4-5732-1A7A-7BCA-D0DF96A28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3F36B-566D-FC4F-142A-A164646E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303B1-C255-67A0-2F3E-E1ED0D92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57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A36F-3D54-E9AF-8E92-7145154E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417" y="2849566"/>
            <a:ext cx="17526000" cy="47545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7B3A6-FEDC-DCD6-F911-D2D5DD62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6417" y="7649107"/>
            <a:ext cx="17526000" cy="25003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AA5D8-4F3C-DAB4-904A-81735F1B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50048-C9FB-9E24-FDA8-D35B7029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4F998-3DB0-E4F5-28AE-CE4AD179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1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83C5-1D3E-9B8F-B454-BC98C6F1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8A50C-14D6-0083-DCED-7AB7AEA92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7000" y="3042708"/>
            <a:ext cx="86360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F3C16-E4BA-22C9-422A-3A690AE1A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0" y="3042708"/>
            <a:ext cx="8636000" cy="7252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C43B5-F422-25CF-A4CF-5BAC4B337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72627-D642-323F-E560-9E8460E17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16BEA-25F0-FE15-F263-55557608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7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732E4-2FAC-90A3-C17B-82D975AFE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647" y="608544"/>
            <a:ext cx="17526000" cy="2209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5F54C-6600-C241-A35F-B3AF9D419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9647" y="2801938"/>
            <a:ext cx="8596312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B693B-4915-3CA5-F0B2-EBB8E8D97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9647" y="4175125"/>
            <a:ext cx="8596312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28D697-C351-39DC-1EBD-7C2AC33B5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287001" y="2801938"/>
            <a:ext cx="8638647" cy="1373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EA3D8-3DCE-0187-6A9C-B764BC259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287001" y="4175125"/>
            <a:ext cx="8638647" cy="61409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9CFFE-494A-4B4B-D4D0-85053A34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4D4520-0B3B-5B26-85B4-47C9CF4D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CCF319-856D-F6AB-26C4-76363C88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9D276-897D-1217-5A25-0947959C2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EC4BAF-8545-B30B-3507-F613FFEE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EFDBB2-2C21-B1A0-3490-0B243EC5B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36A93-F516-BC8A-3644-EC725A42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9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88F16-D244-8E1A-C8F7-67A718AC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BD283-5FFE-F84B-90BD-32CE0A2F7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2BADF-F099-19A1-1CFF-635A54DB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2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7A1E-02D1-2C7F-47F2-DDF2B416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648" y="762000"/>
            <a:ext cx="655372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4E9DC-30E1-5843-37EF-FA09D9C6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8647" y="1645711"/>
            <a:ext cx="10287000" cy="81227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69473-9327-825F-0A17-B9F3FCCD7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9648" y="3429000"/>
            <a:ext cx="655372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5263A-A72B-0528-922A-AA074326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6B7A7-1C8F-A5B5-1AAE-2FB43D8CF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83171-39D4-281E-DE97-E61BCE71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0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07CE2-08CE-1697-A0DF-5DCDE685D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648" y="762000"/>
            <a:ext cx="6553728" cy="2667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FE207-92B6-86D1-4AA6-D7926D47F1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8638647" y="1645711"/>
            <a:ext cx="10287000" cy="81227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01D06-DDC6-F3CC-F277-0E5E50A49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9648" y="3429000"/>
            <a:ext cx="6553728" cy="63526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B37B3-D7F6-710B-4EB0-6819D6112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9AFD5-FD64-8DD7-24E2-F80323C6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982AC-06FF-C5A8-0784-6CE33E166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36C8-CA92-189C-11DA-EFBC7504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6D7EDB-168B-8E5C-BEA4-41F984A15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DFEA8-3E0C-52EC-034F-D4C5DC9D7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C6EBE-587B-BC1C-DE4F-65623A10E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20035-F0C7-6688-19BA-7BFA225D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9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5D0E60-8A36-83C9-E304-634A1F1FB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541500" y="608542"/>
            <a:ext cx="4381500" cy="96863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966E5-BA43-32DA-F5A6-A1303B63B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97000" y="608542"/>
            <a:ext cx="12890500" cy="96863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229CA-7A79-97F4-4498-845D2F6C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87DF0-0615-DF9B-E3FC-6182A595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09E5F-E6F3-F9B0-FE8B-C3DE1620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0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51616-91A9-350B-312E-B521BBEBC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0" y="608544"/>
            <a:ext cx="17526000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815FF-8A3B-6FF8-3739-A325644CC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000" y="3042708"/>
            <a:ext cx="17526000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775B-4C7E-10E0-05C4-61FF124C73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7000" y="10593919"/>
            <a:ext cx="45720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5E11FB-4D5D-4EFE-9819-CBE0315035DF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09245-D160-95E3-B1C0-ABA9DA6130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31000" y="10593919"/>
            <a:ext cx="68580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2EB62-C319-7873-42D0-60B20AD5E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51000" y="10593919"/>
            <a:ext cx="457200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F9848-3FF4-42A0-8E95-EAA8B93E55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4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quran-ayah-ur" TargetMode="External"/><Relationship Id="rId3" Type="http://schemas.openxmlformats.org/officeDocument/2006/relationships/image" Target="../media/image1.png"/><Relationship Id="rId7" Type="http://schemas.openxmlformats.org/officeDocument/2006/relationships/hyperlink" Target="Darul-Irfan-Interactive-Showcase-v3.html#screen=today-light-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10" Type="http://schemas.openxmlformats.org/officeDocument/2006/relationships/slide" Target="slide35.xml"/><Relationship Id="rId4" Type="http://schemas.openxmlformats.org/officeDocument/2006/relationships/image" Target="../media/image2.png"/><Relationship Id="rId9" Type="http://schemas.openxmlformats.org/officeDocument/2006/relationships/hyperlink" Target="Darul-Irfan-Interactive-Showcase-v3.html#feature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myday-en" TargetMode="External"/><Relationship Id="rId13" Type="http://schemas.openxmlformats.org/officeDocument/2006/relationships/hyperlink" Target="Darul-Irfan-Interactive-Showcase-v3.html#screen=hadith-en" TargetMode="External"/><Relationship Id="rId18" Type="http://schemas.openxmlformats.org/officeDocument/2006/relationships/hyperlink" Target="Darul-Irfan-Interactive-Showcase-v3.html#screen=method-en" TargetMode="External"/><Relationship Id="rId26" Type="http://schemas.openxmlformats.org/officeDocument/2006/relationships/slide" Target="slide1.xml"/><Relationship Id="rId3" Type="http://schemas.openxmlformats.org/officeDocument/2006/relationships/image" Target="../media/image4.png"/><Relationship Id="rId21" Type="http://schemas.openxmlformats.org/officeDocument/2006/relationships/hyperlink" Target="Darul-Irfan-Interactive-Showcase-v3.html#screen=updates-en" TargetMode="External"/><Relationship Id="rId7" Type="http://schemas.openxmlformats.org/officeDocument/2006/relationships/hyperlink" Target="Darul-Irfan-Interactive-Showcase-v3.html#screen=tools-en" TargetMode="External"/><Relationship Id="rId12" Type="http://schemas.openxmlformats.org/officeDocument/2006/relationships/hyperlink" Target="Darul-Irfan-Interactive-Showcase-v3.html#screen=hifz-en" TargetMode="External"/><Relationship Id="rId17" Type="http://schemas.openxmlformats.org/officeDocument/2006/relationships/hyperlink" Target="Darul-Irfan-Interactive-Showcase-v3.html#screen=tasbih-en" TargetMode="External"/><Relationship Id="rId25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Darul-Irfan-Interactive-Showcase-v3.html#screen=personal-zikr-en" TargetMode="External"/><Relationship Id="rId20" Type="http://schemas.openxmlformats.org/officeDocument/2006/relationships/hyperlink" Target="Darul-Irfan-Interactive-Showcase-v3.html#screen=topics-e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noor-ayah-en" TargetMode="External"/><Relationship Id="rId11" Type="http://schemas.openxmlformats.org/officeDocument/2006/relationships/hyperlink" Target="Darul-Irfan-Interactive-Showcase-v3.html#screen=quran-reader-en" TargetMode="External"/><Relationship Id="rId24" Type="http://schemas.openxmlformats.org/officeDocument/2006/relationships/slide" Target="slide2.xml"/><Relationship Id="rId5" Type="http://schemas.openxmlformats.org/officeDocument/2006/relationships/hyperlink" Target="Darul-Irfan-Interactive-Showcase-v3.html#screen=prayer-en" TargetMode="External"/><Relationship Id="rId15" Type="http://schemas.openxmlformats.org/officeDocument/2006/relationships/hyperlink" Target="Darul-Irfan-Interactive-Showcase-v3.html#screen=zikr-en" TargetMode="External"/><Relationship Id="rId23" Type="http://schemas.openxmlformats.org/officeDocument/2006/relationships/hyperlink" Target="Darul-Irfan-Interactive-Showcase-v3.html#screen=silsila-menu-en" TargetMode="External"/><Relationship Id="rId10" Type="http://schemas.openxmlformats.org/officeDocument/2006/relationships/hyperlink" Target="Darul-Irfan-Interactive-Showcase-v3.html#screen=tafsir-asrar-en" TargetMode="External"/><Relationship Id="rId19" Type="http://schemas.openxmlformats.org/officeDocument/2006/relationships/hyperlink" Target="Darul-Irfan-Interactive-Showcase-v3.html#screen=media-en" TargetMode="External"/><Relationship Id="rId4" Type="http://schemas.openxmlformats.org/officeDocument/2006/relationships/hyperlink" Target="Darul-Irfan-Interactive-Showcase-v3.html#screen=today-light-en" TargetMode="External"/><Relationship Id="rId9" Type="http://schemas.openxmlformats.org/officeDocument/2006/relationships/hyperlink" Target="Darul-Irfan-Interactive-Showcase-v3.html#screen=quran-en" TargetMode="External"/><Relationship Id="rId14" Type="http://schemas.openxmlformats.org/officeDocument/2006/relationships/hyperlink" Target="Darul-Irfan-Interactive-Showcase-v3.html#screen=library-en" TargetMode="External"/><Relationship Id="rId22" Type="http://schemas.openxmlformats.org/officeDocument/2006/relationships/hyperlink" Target="Darul-Irfan-Interactive-Showcase-v3.html#screen=groups-en" TargetMode="External"/><Relationship Id="rId27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personal-zikr-en" TargetMode="External"/><Relationship Id="rId3" Type="http://schemas.openxmlformats.org/officeDocument/2006/relationships/image" Target="../media/image5.png"/><Relationship Id="rId7" Type="http://schemas.openxmlformats.org/officeDocument/2006/relationships/hyperlink" Target="Darul-Irfan-Interactive-Showcase-v3.html#screen=prayer-en" TargetMode="External"/><Relationship Id="rId12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today-light-en" TargetMode="External"/><Relationship Id="rId11" Type="http://schemas.openxmlformats.org/officeDocument/2006/relationships/hyperlink" Target="Darul-Irfan-Interactive-Showcase-v3.html#features" TargetMode="External"/><Relationship Id="rId5" Type="http://schemas.openxmlformats.org/officeDocument/2006/relationships/image" Target="../media/image7.png"/><Relationship Id="rId10" Type="http://schemas.openxmlformats.org/officeDocument/2006/relationships/slide" Target="slide2.xml"/><Relationship Id="rId4" Type="http://schemas.openxmlformats.org/officeDocument/2006/relationships/image" Target="../media/image6.png"/><Relationship Id="rId9" Type="http://schemas.openxmlformats.org/officeDocument/2006/relationships/hyperlink" Target="Darul-Irfan-Interactive-Showcase-v3.html#screen=today-ur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nearby-en" TargetMode="External"/><Relationship Id="rId3" Type="http://schemas.openxmlformats.org/officeDocument/2006/relationships/image" Target="../media/image8.png"/><Relationship Id="rId7" Type="http://schemas.openxmlformats.org/officeDocument/2006/relationships/hyperlink" Target="Darul-Irfan-Interactive-Showcase-v3.html#screen=qibla-en" TargetMode="External"/><Relationship Id="rId12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prayer-en" TargetMode="External"/><Relationship Id="rId11" Type="http://schemas.openxmlformats.org/officeDocument/2006/relationships/slide" Target="slide3.xml"/><Relationship Id="rId5" Type="http://schemas.openxmlformats.org/officeDocument/2006/relationships/image" Target="../media/image10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9.png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features" TargetMode="External"/><Relationship Id="rId3" Type="http://schemas.openxmlformats.org/officeDocument/2006/relationships/image" Target="../media/image11.png"/><Relationship Id="rId7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noor-tafsir-en" TargetMode="External"/><Relationship Id="rId5" Type="http://schemas.openxmlformats.org/officeDocument/2006/relationships/hyperlink" Target="Darul-Irfan-Interactive-Showcase-v3.html#screen=noor-ayah-en" TargetMode="External"/><Relationship Id="rId10" Type="http://schemas.openxmlformats.org/officeDocument/2006/relationships/slide" Target="slide6.xml"/><Relationship Id="rId4" Type="http://schemas.openxmlformats.org/officeDocument/2006/relationships/image" Target="../media/image12.pn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quran-ayah-ur" TargetMode="External"/><Relationship Id="rId3" Type="http://schemas.openxmlformats.org/officeDocument/2006/relationships/image" Target="../media/image5.png"/><Relationship Id="rId7" Type="http://schemas.openxmlformats.org/officeDocument/2006/relationships/hyperlink" Target="Darul-Irfan-Interactive-Showcase-v3.html#screen=parah-en" TargetMode="External"/><Relationship Id="rId12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quran-en" TargetMode="External"/><Relationship Id="rId11" Type="http://schemas.openxmlformats.org/officeDocument/2006/relationships/slide" Target="slide5.xml"/><Relationship Id="rId5" Type="http://schemas.openxmlformats.org/officeDocument/2006/relationships/image" Target="../media/image14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13.pn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tafsir-akram-ur" TargetMode="External"/><Relationship Id="rId3" Type="http://schemas.openxmlformats.org/officeDocument/2006/relationships/image" Target="../media/image8.png"/><Relationship Id="rId7" Type="http://schemas.openxmlformats.org/officeDocument/2006/relationships/hyperlink" Target="Darul-Irfan-Interactive-Showcase-v3.html#screen=tafsir-asrar-en" TargetMode="External"/><Relationship Id="rId12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quran-ayah-en" TargetMode="External"/><Relationship Id="rId11" Type="http://schemas.openxmlformats.org/officeDocument/2006/relationships/slide" Target="slide6.xml"/><Relationship Id="rId5" Type="http://schemas.openxmlformats.org/officeDocument/2006/relationships/image" Target="../media/image16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15.png"/><Relationship Id="rId9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7.png"/><Relationship Id="rId7" Type="http://schemas.openxmlformats.org/officeDocument/2006/relationships/hyperlink" Target="Darul-Irfan-Interactive-Showcase-v3.html#screen=surah-bayans-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quran-ayah-en" TargetMode="External"/><Relationship Id="rId11" Type="http://schemas.openxmlformats.org/officeDocument/2006/relationships/slide" Target="slide9.xml"/><Relationship Id="rId5" Type="http://schemas.openxmlformats.org/officeDocument/2006/relationships/image" Target="../media/image19.png"/><Relationship Id="rId10" Type="http://schemas.openxmlformats.org/officeDocument/2006/relationships/slide" Target="slide7.xml"/><Relationship Id="rId4" Type="http://schemas.openxmlformats.org/officeDocument/2006/relationships/image" Target="../media/image18.png"/><Relationship Id="rId9" Type="http://schemas.openxmlformats.org/officeDocument/2006/relationships/hyperlink" Target="Darul-Irfan-Interactive-Showcase-v3.html#feature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7.png"/><Relationship Id="rId7" Type="http://schemas.openxmlformats.org/officeDocument/2006/relationships/hyperlink" Target="Darul-Irfan-Interactive-Showcase-v3.html#screen=hifz-e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hifz-options-en" TargetMode="External"/><Relationship Id="rId11" Type="http://schemas.openxmlformats.org/officeDocument/2006/relationships/slide" Target="slide10.xml"/><Relationship Id="rId5" Type="http://schemas.openxmlformats.org/officeDocument/2006/relationships/image" Target="../media/image21.png"/><Relationship Id="rId10" Type="http://schemas.openxmlformats.org/officeDocument/2006/relationships/slide" Target="slide8.xml"/><Relationship Id="rId4" Type="http://schemas.openxmlformats.org/officeDocument/2006/relationships/image" Target="../media/image20.png"/><Relationship Id="rId9" Type="http://schemas.openxmlformats.org/officeDocument/2006/relationships/hyperlink" Target="Darul-Irfan-Interactive-Showcase-v3.html#features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2.png"/><Relationship Id="rId7" Type="http://schemas.openxmlformats.org/officeDocument/2006/relationships/hyperlink" Target="Darul-Irfan-Interactive-Showcase-v3.html#screen=hadith-translation-u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hadith-en" TargetMode="External"/><Relationship Id="rId11" Type="http://schemas.openxmlformats.org/officeDocument/2006/relationships/slide" Target="slide11.xml"/><Relationship Id="rId5" Type="http://schemas.openxmlformats.org/officeDocument/2006/relationships/image" Target="../media/image24.png"/><Relationship Id="rId10" Type="http://schemas.openxmlformats.org/officeDocument/2006/relationships/slide" Target="slide9.xml"/><Relationship Id="rId4" Type="http://schemas.openxmlformats.org/officeDocument/2006/relationships/image" Target="../media/image23.png"/><Relationship Id="rId9" Type="http://schemas.openxmlformats.org/officeDocument/2006/relationships/hyperlink" Target="Darul-Irfan-Interactive-Showcase-v3.html#features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book-reader-ur" TargetMode="External"/><Relationship Id="rId3" Type="http://schemas.openxmlformats.org/officeDocument/2006/relationships/image" Target="../media/image5.png"/><Relationship Id="rId7" Type="http://schemas.openxmlformats.org/officeDocument/2006/relationships/hyperlink" Target="Darul-Irfan-Interactive-Showcase-v3.html#screen=library-ur" TargetMode="External"/><Relationship Id="rId12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library-en" TargetMode="External"/><Relationship Id="rId11" Type="http://schemas.openxmlformats.org/officeDocument/2006/relationships/slide" Target="slide10.xml"/><Relationship Id="rId5" Type="http://schemas.openxmlformats.org/officeDocument/2006/relationships/image" Target="../media/image26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25.png"/><Relationship Id="rId9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.png"/><Relationship Id="rId7" Type="http://schemas.openxmlformats.org/officeDocument/2006/relationships/hyperlink" Target="Darul-Irfan-Interactive-Showcase-v3.html#screen=our-sheikh-entry-e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zikr-en" TargetMode="External"/><Relationship Id="rId11" Type="http://schemas.openxmlformats.org/officeDocument/2006/relationships/slide" Target="slide13.xml"/><Relationship Id="rId5" Type="http://schemas.openxmlformats.org/officeDocument/2006/relationships/image" Target="../media/image28.png"/><Relationship Id="rId10" Type="http://schemas.openxmlformats.org/officeDocument/2006/relationships/slide" Target="slide11.xml"/><Relationship Id="rId4" Type="http://schemas.openxmlformats.org/officeDocument/2006/relationships/image" Target="../media/image27.png"/><Relationship Id="rId9" Type="http://schemas.openxmlformats.org/officeDocument/2006/relationships/hyperlink" Target="Darul-Irfan-Interactive-Showcase-v3.html#features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personal-zikr-en" TargetMode="External"/><Relationship Id="rId3" Type="http://schemas.openxmlformats.org/officeDocument/2006/relationships/image" Target="../media/image22.png"/><Relationship Id="rId7" Type="http://schemas.openxmlformats.org/officeDocument/2006/relationships/hyperlink" Target="Darul-Irfan-Interactive-Showcase-v3.html#screen=personal-reminders-en" TargetMode="External"/><Relationship Id="rId12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personal-plan-en" TargetMode="External"/><Relationship Id="rId11" Type="http://schemas.openxmlformats.org/officeDocument/2006/relationships/slide" Target="slide12.xml"/><Relationship Id="rId5" Type="http://schemas.openxmlformats.org/officeDocument/2006/relationships/image" Target="../media/image30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29.png"/><Relationship Id="rId9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31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counter-en" TargetMode="External"/><Relationship Id="rId4" Type="http://schemas.openxmlformats.org/officeDocument/2006/relationships/image" Target="../media/image32.png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shajra-en" TargetMode="External"/><Relationship Id="rId3" Type="http://schemas.openxmlformats.org/officeDocument/2006/relationships/image" Target="../media/image17.png"/><Relationship Id="rId7" Type="http://schemas.openxmlformats.org/officeDocument/2006/relationships/hyperlink" Target="Darul-Irfan-Interactive-Showcase-v3.html#screen=method-diagram-en" TargetMode="External"/><Relationship Id="rId12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method-en" TargetMode="External"/><Relationship Id="rId11" Type="http://schemas.openxmlformats.org/officeDocument/2006/relationships/slide" Target="slide14.xml"/><Relationship Id="rId5" Type="http://schemas.openxmlformats.org/officeDocument/2006/relationships/image" Target="../media/image34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33.png"/><Relationship Id="rId9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tasawwuf-en" TargetMode="External"/><Relationship Id="rId3" Type="http://schemas.openxmlformats.org/officeDocument/2006/relationships/image" Target="../media/image22.png"/><Relationship Id="rId7" Type="http://schemas.openxmlformats.org/officeDocument/2006/relationships/hyperlink" Target="Darul-Irfan-Interactive-Showcase-v3.html#screen=teachings-en" TargetMode="External"/><Relationship Id="rId12" Type="http://schemas.openxmlformats.org/officeDocument/2006/relationships/slide" Target="slide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silsila-en" TargetMode="External"/><Relationship Id="rId11" Type="http://schemas.openxmlformats.org/officeDocument/2006/relationships/slide" Target="slide15.xml"/><Relationship Id="rId5" Type="http://schemas.openxmlformats.org/officeDocument/2006/relationships/image" Target="../media/image36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35.png"/><Relationship Id="rId9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7.png"/><Relationship Id="rId7" Type="http://schemas.openxmlformats.org/officeDocument/2006/relationships/hyperlink" Target="Darul-Irfan-Interactive-Showcase-v3.html#screen=media-u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media-en" TargetMode="External"/><Relationship Id="rId11" Type="http://schemas.openxmlformats.org/officeDocument/2006/relationships/slide" Target="slide18.xml"/><Relationship Id="rId5" Type="http://schemas.openxmlformats.org/officeDocument/2006/relationships/image" Target="../media/image38.png"/><Relationship Id="rId10" Type="http://schemas.openxmlformats.org/officeDocument/2006/relationships/slide" Target="slide16.xml"/><Relationship Id="rId4" Type="http://schemas.openxmlformats.org/officeDocument/2006/relationships/image" Target="../media/image37.png"/><Relationship Id="rId9" Type="http://schemas.openxmlformats.org/officeDocument/2006/relationships/hyperlink" Target="Darul-Irfan-Interactive-Showcase-v3.html#features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.png"/><Relationship Id="rId7" Type="http://schemas.openxmlformats.org/officeDocument/2006/relationships/hyperlink" Target="Darul-Irfan-Interactive-Showcase-v3.html#screen=topics-ur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topics-en" TargetMode="External"/><Relationship Id="rId11" Type="http://schemas.openxmlformats.org/officeDocument/2006/relationships/slide" Target="slide19.xml"/><Relationship Id="rId5" Type="http://schemas.openxmlformats.org/officeDocument/2006/relationships/image" Target="../media/image40.png"/><Relationship Id="rId10" Type="http://schemas.openxmlformats.org/officeDocument/2006/relationships/slide" Target="slide17.xml"/><Relationship Id="rId4" Type="http://schemas.openxmlformats.org/officeDocument/2006/relationships/image" Target="../media/image39.png"/><Relationship Id="rId9" Type="http://schemas.openxmlformats.org/officeDocument/2006/relationships/hyperlink" Target="Darul-Irfan-Interactive-Showcase-v3.html#features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groups-en" TargetMode="External"/><Relationship Id="rId3" Type="http://schemas.openxmlformats.org/officeDocument/2006/relationships/image" Target="../media/image8.png"/><Relationship Id="rId7" Type="http://schemas.openxmlformats.org/officeDocument/2006/relationships/hyperlink" Target="Darul-Irfan-Interactive-Showcase-v3.html#screen=events-en" TargetMode="External"/><Relationship Id="rId12" Type="http://schemas.openxmlformats.org/officeDocument/2006/relationships/slide" Target="slide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updates-en" TargetMode="External"/><Relationship Id="rId11" Type="http://schemas.openxmlformats.org/officeDocument/2006/relationships/slide" Target="slide18.xml"/><Relationship Id="rId5" Type="http://schemas.openxmlformats.org/officeDocument/2006/relationships/image" Target="../media/image42.png"/><Relationship Id="rId10" Type="http://schemas.openxmlformats.org/officeDocument/2006/relationships/hyperlink" Target="Darul-Irfan-Interactive-Showcase-v3.html#features" TargetMode="External"/><Relationship Id="rId4" Type="http://schemas.openxmlformats.org/officeDocument/2006/relationships/image" Target="../media/image41.png"/><Relationship Id="rId9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features" TargetMode="External"/><Relationship Id="rId3" Type="http://schemas.openxmlformats.org/officeDocument/2006/relationships/image" Target="../media/image11.png"/><Relationship Id="rId7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today-ur" TargetMode="External"/><Relationship Id="rId5" Type="http://schemas.openxmlformats.org/officeDocument/2006/relationships/hyperlink" Target="Darul-Irfan-Interactive-Showcase-v3.html#screen=appearance-en" TargetMode="External"/><Relationship Id="rId10" Type="http://schemas.openxmlformats.org/officeDocument/2006/relationships/slide" Target="slide21.xml"/><Relationship Id="rId4" Type="http://schemas.openxmlformats.org/officeDocument/2006/relationships/image" Target="../media/image43.png"/><Relationship Id="rId9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Darul-Irfan-Interactive-Showcase-v3.html#screen=groups-en" TargetMode="External"/><Relationship Id="rId3" Type="http://schemas.openxmlformats.org/officeDocument/2006/relationships/image" Target="../media/image44.png"/><Relationship Id="rId7" Type="http://schemas.openxmlformats.org/officeDocument/2006/relationships/hyperlink" Target="Darul-Irfan-Interactive-Showcase-v3.html#screen=media-en" TargetMode="External"/><Relationship Id="rId12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screen=zikr-en" TargetMode="External"/><Relationship Id="rId11" Type="http://schemas.openxmlformats.org/officeDocument/2006/relationships/slide" Target="slide20.xml"/><Relationship Id="rId5" Type="http://schemas.openxmlformats.org/officeDocument/2006/relationships/hyperlink" Target="Darul-Irfan-Interactive-Showcase-v3.html#screen=quran-en" TargetMode="External"/><Relationship Id="rId10" Type="http://schemas.openxmlformats.org/officeDocument/2006/relationships/slide" Target="slide2.xml"/><Relationship Id="rId4" Type="http://schemas.openxmlformats.org/officeDocument/2006/relationships/hyperlink" Target="Darul-Irfan-Interactive-Showcase-v3.html#screen=today-light-en" TargetMode="External"/><Relationship Id="rId9" Type="http://schemas.openxmlformats.org/officeDocument/2006/relationships/hyperlink" Target="Darul-Irfan-Interactive-Showcase-v3.html#features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noor-ayah-en" TargetMode="External"/><Relationship Id="rId4" Type="http://schemas.openxmlformats.org/officeDocument/2006/relationships/hyperlink" Target="Darul-Irfan-Interactive-Showcase-v3.html#screen=today-light-en" TargetMode="External"/><Relationship Id="rId9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tools-en" TargetMode="External"/><Relationship Id="rId4" Type="http://schemas.openxmlformats.org/officeDocument/2006/relationships/hyperlink" Target="Darul-Irfan-Interactive-Showcase-v3.html#screen=prayer-en" TargetMode="External"/><Relationship Id="rId9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search-en" TargetMode="External"/><Relationship Id="rId4" Type="http://schemas.openxmlformats.org/officeDocument/2006/relationships/hyperlink" Target="Darul-Irfan-Interactive-Showcase-v3.html#screen=myday-en" TargetMode="External"/><Relationship Id="rId9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tafsir-asrar-en" TargetMode="External"/><Relationship Id="rId4" Type="http://schemas.openxmlformats.org/officeDocument/2006/relationships/hyperlink" Target="Darul-Irfan-Interactive-Showcase-v3.html#screen=quran-en" TargetMode="External"/><Relationship Id="rId9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hifz-en" TargetMode="External"/><Relationship Id="rId4" Type="http://schemas.openxmlformats.org/officeDocument/2006/relationships/hyperlink" Target="Darul-Irfan-Interactive-Showcase-v3.html#screen=quran-reader-en" TargetMode="External"/><Relationship Id="rId9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library-en" TargetMode="External"/><Relationship Id="rId4" Type="http://schemas.openxmlformats.org/officeDocument/2006/relationships/hyperlink" Target="Darul-Irfan-Interactive-Showcase-v3.html#screen=hadith-en" TargetMode="External"/><Relationship Id="rId9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groups-en" TargetMode="External"/><Relationship Id="rId4" Type="http://schemas.openxmlformats.org/officeDocument/2006/relationships/hyperlink" Target="Darul-Irfan-Interactive-Showcase-v3.html#screen=zikr-en" TargetMode="External"/><Relationship Id="rId9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tasbih-en" TargetMode="External"/><Relationship Id="rId4" Type="http://schemas.openxmlformats.org/officeDocument/2006/relationships/hyperlink" Target="Darul-Irfan-Interactive-Showcase-v3.html#screen=personal-zikr-en" TargetMode="External"/><Relationship Id="rId9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silsila-menu-en" TargetMode="External"/><Relationship Id="rId4" Type="http://schemas.openxmlformats.org/officeDocument/2006/relationships/hyperlink" Target="Darul-Irfan-Interactive-Showcase-v3.html#screen=method-en" TargetMode="External"/><Relationship Id="rId9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topics-en" TargetMode="External"/><Relationship Id="rId4" Type="http://schemas.openxmlformats.org/officeDocument/2006/relationships/hyperlink" Target="Darul-Irfan-Interactive-Showcase-v3.html#screen=media-en" TargetMode="External"/><Relationship Id="rId9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45.png"/><Relationship Id="rId7" Type="http://schemas.openxmlformats.org/officeDocument/2006/relationships/slide" Target="slide3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features" TargetMode="External"/><Relationship Id="rId5" Type="http://schemas.openxmlformats.org/officeDocument/2006/relationships/slide" Target="slide2.xml"/><Relationship Id="rId4" Type="http://schemas.openxmlformats.org/officeDocument/2006/relationships/hyperlink" Target="Darul-Irfan-Interactive-Showcase-v3.html#screen=updates-en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45.png"/><Relationship Id="rId7" Type="http://schemas.openxmlformats.org/officeDocument/2006/relationships/hyperlink" Target="Darul-Irfan-Interactive-Showcase-v3.html#feature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hyperlink" Target="Darul-Irfan-Interactive-Showcase-v3.html#screen=location-en" TargetMode="External"/><Relationship Id="rId4" Type="http://schemas.openxmlformats.org/officeDocument/2006/relationships/hyperlink" Target="Darul-Irfan-Interactive-Showcase-v3.html#screen=appearance-en" TargetMode="External"/><Relationship Id="rId9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45.png"/><Relationship Id="rId7" Type="http://schemas.openxmlformats.org/officeDocument/2006/relationships/slide" Target="slide3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hyperlink" Target="Darul-Irfan-Interactive-Showcase-v3.html#features" TargetMode="External"/><Relationship Id="rId5" Type="http://schemas.openxmlformats.org/officeDocument/2006/relationships/slide" Target="slide2.xml"/><Relationship Id="rId4" Type="http://schemas.openxmlformats.org/officeDocument/2006/relationships/hyperlink" Target="Darul-Irfan-Interactive-Showcase-v3.html#screen=notifications-en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slide" Target="slide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4.xml"/><Relationship Id="rId5" Type="http://schemas.openxmlformats.org/officeDocument/2006/relationships/hyperlink" Target="Darul-Irfan-Interactive-Showcase-v3.html#features" TargetMode="Externa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90F8B1D4-0C44-666C-8C4F-07A78B7A5BE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6C306663-147A-B9C3-C030-C67EA034FC87}"/>
              </a:ext>
            </a:extLst>
          </p:cNvPr>
          <p:cNvSpPr txBox="1"/>
          <p:nvPr/>
        </p:nvSpPr>
        <p:spPr>
          <a:xfrm>
            <a:off x="965200" y="3492500"/>
            <a:ext cx="9118600" cy="135413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9064"/>
              </a:lnSpc>
            </a:pPr>
            <a:r>
              <a:rPr lang="en-US" sz="8800">
                <a:solidFill>
                  <a:srgbClr val="F4D88D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Urdu: دارالعرفان">
            <a:extLst>
              <a:ext uri="{FF2B5EF4-FFF2-40B4-BE49-F238E27FC236}">
                <a16:creationId xmlns:a16="http://schemas.microsoft.com/office/drawing/2014/main" id="{62950AE7-1CD3-62C0-AA0D-700AE9438CCB}"/>
              </a:ext>
            </a:extLst>
          </p:cNvPr>
          <p:cNvSpPr txBox="1"/>
          <p:nvPr/>
        </p:nvSpPr>
        <p:spPr>
          <a:xfrm>
            <a:off x="965201" y="4757738"/>
            <a:ext cx="2438463" cy="12775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8460"/>
              </a:lnSpc>
            </a:pPr>
            <a:r>
              <a:rPr lang="ar-AE" sz="4700">
                <a:solidFill>
                  <a:srgbClr val="F4D88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دارالعرفان</a:t>
            </a:r>
            <a:endParaRPr lang="en-US" sz="4700">
              <a:solidFill>
                <a:srgbClr val="F4D88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" name="Text: Quran, Zikr and the Silsila&#10;in daily life">
            <a:extLst>
              <a:ext uri="{FF2B5EF4-FFF2-40B4-BE49-F238E27FC236}">
                <a16:creationId xmlns:a16="http://schemas.microsoft.com/office/drawing/2014/main" id="{010812D1-BBBC-DB02-8568-6FAEB7E9F26D}"/>
              </a:ext>
            </a:extLst>
          </p:cNvPr>
          <p:cNvSpPr txBox="1"/>
          <p:nvPr/>
        </p:nvSpPr>
        <p:spPr>
          <a:xfrm>
            <a:off x="965200" y="6200378"/>
            <a:ext cx="9118600" cy="1308497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352"/>
              </a:lnSpc>
            </a:pPr>
            <a:r>
              <a:rPr lang="en-US" sz="3400">
                <a:solidFill>
                  <a:srgbClr val="FBF5E6"/>
                </a:solidFill>
                <a:latin typeface="Segoe UI" panose="020B0502040204020203" pitchFamily="34" charset="0"/>
              </a:rPr>
              <a:t>Quran, Zikr and the Silsila
in daily life</a:t>
            </a:r>
          </a:p>
        </p:txBody>
      </p:sp>
      <p:sp>
        <p:nvSpPr>
          <p:cNvPr id="7" name="Urdu: قرآن، ذکر اور سلسلے کی رہنمائی&#10;روزمرہ زندگی کے ساتھ">
            <a:extLst>
              <a:ext uri="{FF2B5EF4-FFF2-40B4-BE49-F238E27FC236}">
                <a16:creationId xmlns:a16="http://schemas.microsoft.com/office/drawing/2014/main" id="{CC8D5136-978E-E59D-439A-6BE1EC9DC207}"/>
              </a:ext>
            </a:extLst>
          </p:cNvPr>
          <p:cNvSpPr txBox="1"/>
          <p:nvPr/>
        </p:nvSpPr>
        <p:spPr>
          <a:xfrm>
            <a:off x="965201" y="7546975"/>
            <a:ext cx="3417951" cy="1457722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940"/>
              </a:lnSpc>
            </a:pPr>
            <a:r>
              <a:rPr lang="ar-AE" sz="2600">
                <a:solidFill>
                  <a:srgbClr val="FBF5E6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قرآن، ذکر اور سلسلے کی رہنمائی
روزمرہ زندگی کے ساتھ</a:t>
            </a:r>
            <a:endParaRPr lang="en-US" sz="2600">
              <a:solidFill>
                <a:srgbClr val="FBF5E6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Explore the app  →">
            <a:extLst>
              <a:ext uri="{FF2B5EF4-FFF2-40B4-BE49-F238E27FC236}">
                <a16:creationId xmlns:a16="http://schemas.microsoft.com/office/drawing/2014/main" id="{F6BEE971-F681-6C67-2863-D829287D95AD}"/>
              </a:ext>
            </a:extLst>
          </p:cNvPr>
          <p:cNvSpPr txBox="1"/>
          <p:nvPr/>
        </p:nvSpPr>
        <p:spPr>
          <a:xfrm>
            <a:off x="1333500" y="9245997"/>
            <a:ext cx="2269927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163C2F"/>
                </a:solidFill>
                <a:latin typeface="Segoe UI Semibold" panose="020B0702040204020203" pitchFamily="34" charset="0"/>
              </a:rPr>
              <a:t>Explore the app  →</a:t>
            </a:r>
          </a:p>
        </p:txBody>
      </p:sp>
      <p:sp>
        <p:nvSpPr>
          <p:cNvPr id="9" name="Text: ENGLISH &amp; URDU   ·   iOS &amp; ANDROID">
            <a:extLst>
              <a:ext uri="{FF2B5EF4-FFF2-40B4-BE49-F238E27FC236}">
                <a16:creationId xmlns:a16="http://schemas.microsoft.com/office/drawing/2014/main" id="{D8E54EE5-5715-571A-7240-C5A7CA96A204}"/>
              </a:ext>
            </a:extLst>
          </p:cNvPr>
          <p:cNvSpPr txBox="1"/>
          <p:nvPr/>
        </p:nvSpPr>
        <p:spPr>
          <a:xfrm>
            <a:off x="965200" y="10109597"/>
            <a:ext cx="91186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B2C6B8"/>
                </a:solidFill>
                <a:latin typeface="Segoe UI" panose="020B0502040204020203" pitchFamily="34" charset="0"/>
              </a:rPr>
              <a:t>ENGLISH &amp; URDU   ·   iOS &amp; ANDROID</a:t>
            </a:r>
          </a:p>
        </p:txBody>
      </p:sp>
      <p:sp>
        <p:nvSpPr>
          <p:cNvPr id="10" name="Text: Quran  ·  Worship  ·  Community">
            <a:extLst>
              <a:ext uri="{FF2B5EF4-FFF2-40B4-BE49-F238E27FC236}">
                <a16:creationId xmlns:a16="http://schemas.microsoft.com/office/drawing/2014/main" id="{66964EE0-5AFD-C046-1801-94C24F9445DC}"/>
              </a:ext>
            </a:extLst>
          </p:cNvPr>
          <p:cNvSpPr txBox="1"/>
          <p:nvPr/>
        </p:nvSpPr>
        <p:spPr>
          <a:xfrm>
            <a:off x="11201400" y="10312400"/>
            <a:ext cx="3095228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20"/>
              </a:lnSpc>
            </a:pPr>
            <a:r>
              <a:rPr lang="en-US" sz="1600">
                <a:solidFill>
                  <a:srgbClr val="CBBF93"/>
                </a:solidFill>
                <a:latin typeface="Segoe UI" panose="020B0502040204020203" pitchFamily="34" charset="0"/>
              </a:rPr>
              <a:t>Quran  ·  Worship  ·  Community</a:t>
            </a:r>
          </a:p>
        </p:txBody>
      </p:sp>
      <p:sp>
        <p:nvSpPr>
          <p:cNvPr id="11" name="Text: SILSILA NAQSHBANDIA OWAISIAH">
            <a:extLst>
              <a:ext uri="{FF2B5EF4-FFF2-40B4-BE49-F238E27FC236}">
                <a16:creationId xmlns:a16="http://schemas.microsoft.com/office/drawing/2014/main" id="{EBD5B87A-701D-4ABA-9228-CD117C0A8721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12" name="Text: App map">
            <a:extLst>
              <a:ext uri="{FF2B5EF4-FFF2-40B4-BE49-F238E27FC236}">
                <a16:creationId xmlns:a16="http://schemas.microsoft.com/office/drawing/2014/main" id="{89320A76-7B21-F262-A06D-DF4538B8814C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13" name="Text: All features">
            <a:extLst>
              <a:ext uri="{FF2B5EF4-FFF2-40B4-BE49-F238E27FC236}">
                <a16:creationId xmlns:a16="http://schemas.microsoft.com/office/drawing/2014/main" id="{3971E31B-D6EB-0B4D-A6E1-0603C8231633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14" name="Text: 01 / 35">
            <a:extLst>
              <a:ext uri="{FF2B5EF4-FFF2-40B4-BE49-F238E27FC236}">
                <a16:creationId xmlns:a16="http://schemas.microsoft.com/office/drawing/2014/main" id="{1EC48E8D-0A8E-696A-1705-29314A752A40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01 / 35</a:t>
            </a:r>
          </a:p>
        </p:txBody>
      </p:sp>
      <p:sp>
        <p:nvSpPr>
          <p:cNvPr id="15" name="Text: ‹">
            <a:extLst>
              <a:ext uri="{FF2B5EF4-FFF2-40B4-BE49-F238E27FC236}">
                <a16:creationId xmlns:a16="http://schemas.microsoft.com/office/drawing/2014/main" id="{C19CC005-3F65-584D-81F4-30548356A1EC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16" name="Text: ›">
            <a:extLst>
              <a:ext uri="{FF2B5EF4-FFF2-40B4-BE49-F238E27FC236}">
                <a16:creationId xmlns:a16="http://schemas.microsoft.com/office/drawing/2014/main" id="{91B18029-79F7-BD65-1984-69C31490DF25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18" name="Fresh Android screenshot: today-light-en" descr="today-light-en">
            <a:extLst>
              <a:ext uri="{FF2B5EF4-FFF2-40B4-BE49-F238E27FC236}">
                <a16:creationId xmlns:a16="http://schemas.microsoft.com/office/drawing/2014/main" id="{F57D1976-FB04-2B74-4702-802C85A0DFA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500" y="952500"/>
            <a:ext cx="5080000" cy="10018713"/>
          </a:xfrm>
          <a:prstGeom prst="rect">
            <a:avLst/>
          </a:prstGeom>
        </p:spPr>
      </p:pic>
      <p:pic>
        <p:nvPicPr>
          <p:cNvPr id="20" name="Fresh Android screenshot: quran-ayah-ur" descr="quran-ayah-ur">
            <a:extLst>
              <a:ext uri="{FF2B5EF4-FFF2-40B4-BE49-F238E27FC236}">
                <a16:creationId xmlns:a16="http://schemas.microsoft.com/office/drawing/2014/main" id="{D0FDA68E-7B79-9805-6E94-C008FBC955D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0" y="2413000"/>
            <a:ext cx="4508500" cy="8748713"/>
          </a:xfrm>
          <a:prstGeom prst="rect">
            <a:avLst/>
          </a:prstGeom>
        </p:spPr>
      </p:pic>
      <p:sp>
        <p:nvSpPr>
          <p:cNvPr id="21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149DDA41-5062-02F1-6836-566BB20A18EC}"/>
              </a:ext>
            </a:extLst>
          </p:cNvPr>
          <p:cNvSpPr/>
          <p:nvPr/>
        </p:nvSpPr>
        <p:spPr>
          <a:xfrm>
            <a:off x="965200" y="9055497"/>
            <a:ext cx="2904927" cy="723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xplore: screen=today-light-en">
            <a:hlinkClick r:id="rId7"/>
            <a:extLst>
              <a:ext uri="{FF2B5EF4-FFF2-40B4-BE49-F238E27FC236}">
                <a16:creationId xmlns:a16="http://schemas.microsoft.com/office/drawing/2014/main" id="{F78EFFFC-0A78-4896-B5B5-EDCEEC898BED}"/>
              </a:ext>
            </a:extLst>
          </p:cNvPr>
          <p:cNvSpPr/>
          <p:nvPr/>
        </p:nvSpPr>
        <p:spPr>
          <a:xfrm>
            <a:off x="11239500" y="1333500"/>
            <a:ext cx="4064000" cy="887571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xplore: screen=quran-ayah-ur">
            <a:hlinkClick r:id="rId8"/>
            <a:extLst>
              <a:ext uri="{FF2B5EF4-FFF2-40B4-BE49-F238E27FC236}">
                <a16:creationId xmlns:a16="http://schemas.microsoft.com/office/drawing/2014/main" id="{618F3BE5-C451-DC3F-BCEE-27D9B5B90255}"/>
              </a:ext>
            </a:extLst>
          </p:cNvPr>
          <p:cNvSpPr/>
          <p:nvPr/>
        </p:nvSpPr>
        <p:spPr>
          <a:xfrm>
            <a:off x="15621000" y="2794000"/>
            <a:ext cx="3492500" cy="760571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3F014339-E188-C692-5EEB-FBFC3ADDC08B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xplore: features">
            <a:hlinkClick r:id="rId9"/>
            <a:extLst>
              <a:ext uri="{FF2B5EF4-FFF2-40B4-BE49-F238E27FC236}">
                <a16:creationId xmlns:a16="http://schemas.microsoft.com/office/drawing/2014/main" id="{C03BDDE5-54A4-7414-66AF-6FE06A779E21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Navigate: tree-14">
            <a:hlinkClick r:id="rId10" action="ppaction://hlinksldjump"/>
            <a:extLst>
              <a:ext uri="{FF2B5EF4-FFF2-40B4-BE49-F238E27FC236}">
                <a16:creationId xmlns:a16="http://schemas.microsoft.com/office/drawing/2014/main" id="{997F2B9D-7E05-D111-F47B-07905CBF2FF8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8CB5DA7F-AEAA-42FF-8518-0DCD522EF1B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5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rchite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CF4D0783-3C5A-5C3B-52E1-52188D5419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4236460B-5C02-5882-A257-6DEEED7C908E}"/>
              </a:ext>
            </a:extLst>
          </p:cNvPr>
          <p:cNvCxnSpPr/>
          <p:nvPr/>
        </p:nvCxnSpPr>
        <p:spPr>
          <a:xfrm>
            <a:off x="2730500" y="3860800"/>
            <a:ext cx="152400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AC3CA3A1-E9FE-41D8-9F16-2189DE160CA3}"/>
              </a:ext>
            </a:extLst>
          </p:cNvPr>
          <p:cNvCxnSpPr/>
          <p:nvPr/>
        </p:nvCxnSpPr>
        <p:spPr>
          <a:xfrm>
            <a:off x="10160000" y="3314700"/>
            <a:ext cx="0" cy="5461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E5ED7EAC-FFBE-3888-72E3-A29099772704}"/>
              </a:ext>
            </a:extLst>
          </p:cNvPr>
          <p:cNvCxnSpPr/>
          <p:nvPr/>
        </p:nvCxnSpPr>
        <p:spPr>
          <a:xfrm>
            <a:off x="2730500" y="3860800"/>
            <a:ext cx="0" cy="4445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EE627548-DD9D-8B65-CBFF-49D23036347F}"/>
              </a:ext>
            </a:extLst>
          </p:cNvPr>
          <p:cNvCxnSpPr/>
          <p:nvPr/>
        </p:nvCxnSpPr>
        <p:spPr>
          <a:xfrm>
            <a:off x="6540500" y="3860800"/>
            <a:ext cx="0" cy="4445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23600583-B88C-E08F-15D7-F0A52788A777}"/>
              </a:ext>
            </a:extLst>
          </p:cNvPr>
          <p:cNvCxnSpPr/>
          <p:nvPr/>
        </p:nvCxnSpPr>
        <p:spPr>
          <a:xfrm>
            <a:off x="10350500" y="3860800"/>
            <a:ext cx="0" cy="4445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19D8E346-B0F6-BB80-C958-79DE7C413A27}"/>
              </a:ext>
            </a:extLst>
          </p:cNvPr>
          <p:cNvCxnSpPr/>
          <p:nvPr/>
        </p:nvCxnSpPr>
        <p:spPr>
          <a:xfrm>
            <a:off x="14160500" y="3860800"/>
            <a:ext cx="0" cy="4445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2E18FD11-4116-6634-97D5-1D3E30501AF8}"/>
              </a:ext>
            </a:extLst>
          </p:cNvPr>
          <p:cNvCxnSpPr/>
          <p:nvPr/>
        </p:nvCxnSpPr>
        <p:spPr>
          <a:xfrm>
            <a:off x="17970500" y="3860800"/>
            <a:ext cx="0" cy="4445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: DARUL IRFAN">
            <a:extLst>
              <a:ext uri="{FF2B5EF4-FFF2-40B4-BE49-F238E27FC236}">
                <a16:creationId xmlns:a16="http://schemas.microsoft.com/office/drawing/2014/main" id="{31BE5F20-D780-3F83-90F4-6555742DB8AC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12" name="Text: THE APP AT A GLANCE">
            <a:extLst>
              <a:ext uri="{FF2B5EF4-FFF2-40B4-BE49-F238E27FC236}">
                <a16:creationId xmlns:a16="http://schemas.microsoft.com/office/drawing/2014/main" id="{74EE11DA-B99A-7136-3C3B-620531E99C2B}"/>
              </a:ext>
            </a:extLst>
          </p:cNvPr>
          <p:cNvSpPr txBox="1"/>
          <p:nvPr/>
        </p:nvSpPr>
        <p:spPr>
          <a:xfrm>
            <a:off x="3070820" y="527050"/>
            <a:ext cx="2682478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THE APP AT A GLANCE</a:t>
            </a:r>
          </a:p>
        </p:txBody>
      </p:sp>
      <p:sp>
        <p:nvSpPr>
          <p:cNvPr id="13" name="Text: One app. Five places to begin">
            <a:extLst>
              <a:ext uri="{FF2B5EF4-FFF2-40B4-BE49-F238E27FC236}">
                <a16:creationId xmlns:a16="http://schemas.microsoft.com/office/drawing/2014/main" id="{A5C8EFD1-F03B-E5F5-AA38-006DBD4078F2}"/>
              </a:ext>
            </a:extLst>
          </p:cNvPr>
          <p:cNvSpPr txBox="1"/>
          <p:nvPr/>
        </p:nvSpPr>
        <p:spPr>
          <a:xfrm>
            <a:off x="965200" y="1270000"/>
            <a:ext cx="9054021" cy="1079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40"/>
              </a:lnSpc>
            </a:pPr>
            <a:r>
              <a:rPr lang="en-US" sz="5200">
                <a:solidFill>
                  <a:srgbClr val="153D31"/>
                </a:solidFill>
                <a:latin typeface="Segoe UI Semibold" panose="020B0702040204020203" pitchFamily="34" charset="0"/>
              </a:rPr>
              <a:t>One app. Five places to begin</a:t>
            </a:r>
          </a:p>
        </p:txBody>
      </p:sp>
      <p:sp>
        <p:nvSpPr>
          <p:cNvPr id="14" name="Urdu: ایک ایپ، پانچ اہم حصے">
            <a:extLst>
              <a:ext uri="{FF2B5EF4-FFF2-40B4-BE49-F238E27FC236}">
                <a16:creationId xmlns:a16="http://schemas.microsoft.com/office/drawing/2014/main" id="{2FAA11BB-91B4-419D-95AA-746BF995F72D}"/>
              </a:ext>
            </a:extLst>
          </p:cNvPr>
          <p:cNvSpPr txBox="1"/>
          <p:nvPr/>
        </p:nvSpPr>
        <p:spPr>
          <a:xfrm>
            <a:off x="965200" y="2209800"/>
            <a:ext cx="3154426" cy="82927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930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ایک ایپ، پانچ اہم حصے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Darul Irfan">
            <a:extLst>
              <a:ext uri="{FF2B5EF4-FFF2-40B4-BE49-F238E27FC236}">
                <a16:creationId xmlns:a16="http://schemas.microsoft.com/office/drawing/2014/main" id="{F7DBAC1C-1682-F45F-7039-832AE9D5DBDB}"/>
              </a:ext>
            </a:extLst>
          </p:cNvPr>
          <p:cNvSpPr txBox="1"/>
          <p:nvPr/>
        </p:nvSpPr>
        <p:spPr>
          <a:xfrm>
            <a:off x="8636000" y="2540000"/>
            <a:ext cx="31496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3120"/>
              </a:lnSpc>
            </a:pPr>
            <a:r>
              <a:rPr lang="en-US" sz="26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16" name="Urdu: دارالعرفان">
            <a:extLst>
              <a:ext uri="{FF2B5EF4-FFF2-40B4-BE49-F238E27FC236}">
                <a16:creationId xmlns:a16="http://schemas.microsoft.com/office/drawing/2014/main" id="{43F1A44E-CF23-D351-7057-11C11B2E03DE}"/>
              </a:ext>
            </a:extLst>
          </p:cNvPr>
          <p:cNvSpPr txBox="1"/>
          <p:nvPr/>
        </p:nvSpPr>
        <p:spPr>
          <a:xfrm>
            <a:off x="8636000" y="3048000"/>
            <a:ext cx="3149600" cy="61198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 rtl="1">
              <a:lnSpc>
                <a:spcPts val="3220"/>
              </a:lnSpc>
            </a:pPr>
            <a:r>
              <a:rPr lang="ar-AE" sz="2300">
                <a:solidFill>
                  <a:srgbClr val="153D31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دارالعرفان</a:t>
            </a:r>
            <a:endParaRPr lang="en-US" sz="2300">
              <a:solidFill>
                <a:srgbClr val="153D31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7" name="Text: Today">
            <a:extLst>
              <a:ext uri="{FF2B5EF4-FFF2-40B4-BE49-F238E27FC236}">
                <a16:creationId xmlns:a16="http://schemas.microsoft.com/office/drawing/2014/main" id="{629CA434-5FC1-318D-3B21-8A0006D6003C}"/>
              </a:ext>
            </a:extLst>
          </p:cNvPr>
          <p:cNvSpPr txBox="1"/>
          <p:nvPr/>
        </p:nvSpPr>
        <p:spPr>
          <a:xfrm>
            <a:off x="889000" y="43561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480"/>
              </a:lnSpc>
            </a:pPr>
            <a:r>
              <a:rPr lang="en-US" sz="2900">
                <a:solidFill>
                  <a:srgbClr val="123F30"/>
                </a:solidFill>
                <a:latin typeface="Segoe UI Semibold" panose="020B0702040204020203" pitchFamily="34" charset="0"/>
              </a:rPr>
              <a:t>Today</a:t>
            </a:r>
          </a:p>
        </p:txBody>
      </p:sp>
      <p:sp>
        <p:nvSpPr>
          <p:cNvPr id="18" name="Urdu: آج">
            <a:extLst>
              <a:ext uri="{FF2B5EF4-FFF2-40B4-BE49-F238E27FC236}">
                <a16:creationId xmlns:a16="http://schemas.microsoft.com/office/drawing/2014/main" id="{EAB568C4-87A5-9CCE-44CD-BA557E141FE3}"/>
              </a:ext>
            </a:extLst>
          </p:cNvPr>
          <p:cNvSpPr txBox="1"/>
          <p:nvPr/>
        </p:nvSpPr>
        <p:spPr>
          <a:xfrm>
            <a:off x="889001" y="4902200"/>
            <a:ext cx="439801" cy="6850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795"/>
              </a:lnSpc>
            </a:pPr>
            <a:r>
              <a:rPr lang="ar-AE" sz="2300">
                <a:solidFill>
                  <a:srgbClr val="123F30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</a:t>
            </a:r>
            <a:endParaRPr lang="en-US" sz="2300">
              <a:solidFill>
                <a:srgbClr val="123F30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9" name="Text: ↗">
            <a:extLst>
              <a:ext uri="{FF2B5EF4-FFF2-40B4-BE49-F238E27FC236}">
                <a16:creationId xmlns:a16="http://schemas.microsoft.com/office/drawing/2014/main" id="{9CC073E9-FB06-C694-0D7B-21B1DB58BEC1}"/>
              </a:ext>
            </a:extLst>
          </p:cNvPr>
          <p:cNvSpPr txBox="1"/>
          <p:nvPr/>
        </p:nvSpPr>
        <p:spPr>
          <a:xfrm>
            <a:off x="4005858" y="4572000"/>
            <a:ext cx="358775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0" name="Text: Today">
            <a:extLst>
              <a:ext uri="{FF2B5EF4-FFF2-40B4-BE49-F238E27FC236}">
                <a16:creationId xmlns:a16="http://schemas.microsoft.com/office/drawing/2014/main" id="{D6BDC213-2877-B196-A3A5-B3AED2BF68D8}"/>
              </a:ext>
            </a:extLst>
          </p:cNvPr>
          <p:cNvSpPr txBox="1"/>
          <p:nvPr/>
        </p:nvSpPr>
        <p:spPr>
          <a:xfrm>
            <a:off x="1041400" y="562530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Today</a:t>
            </a:r>
          </a:p>
        </p:txBody>
      </p:sp>
      <p:sp>
        <p:nvSpPr>
          <p:cNvPr id="21" name="Urdu: آج">
            <a:extLst>
              <a:ext uri="{FF2B5EF4-FFF2-40B4-BE49-F238E27FC236}">
                <a16:creationId xmlns:a16="http://schemas.microsoft.com/office/drawing/2014/main" id="{2B96DC9A-7B24-A541-D504-CC3A6F5C07CB}"/>
              </a:ext>
            </a:extLst>
          </p:cNvPr>
          <p:cNvSpPr txBox="1"/>
          <p:nvPr/>
        </p:nvSpPr>
        <p:spPr>
          <a:xfrm>
            <a:off x="1041401" y="5941219"/>
            <a:ext cx="3064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2" name="Text: ↗">
            <a:extLst>
              <a:ext uri="{FF2B5EF4-FFF2-40B4-BE49-F238E27FC236}">
                <a16:creationId xmlns:a16="http://schemas.microsoft.com/office/drawing/2014/main" id="{9B496505-DFBC-36C9-83F3-F0896E830453}"/>
              </a:ext>
            </a:extLst>
          </p:cNvPr>
          <p:cNvSpPr txBox="1"/>
          <p:nvPr/>
        </p:nvSpPr>
        <p:spPr>
          <a:xfrm>
            <a:off x="4070945" y="568880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3" name="Text: Prayer times">
            <a:extLst>
              <a:ext uri="{FF2B5EF4-FFF2-40B4-BE49-F238E27FC236}">
                <a16:creationId xmlns:a16="http://schemas.microsoft.com/office/drawing/2014/main" id="{2F80CC03-4EA1-AD3A-73BD-93E62833FC30}"/>
              </a:ext>
            </a:extLst>
          </p:cNvPr>
          <p:cNvSpPr txBox="1"/>
          <p:nvPr/>
        </p:nvSpPr>
        <p:spPr>
          <a:xfrm>
            <a:off x="1041400" y="629046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Prayer times</a:t>
            </a:r>
          </a:p>
        </p:txBody>
      </p:sp>
      <p:sp>
        <p:nvSpPr>
          <p:cNvPr id="24" name="Urdu: نماز کے اوقات">
            <a:extLst>
              <a:ext uri="{FF2B5EF4-FFF2-40B4-BE49-F238E27FC236}">
                <a16:creationId xmlns:a16="http://schemas.microsoft.com/office/drawing/2014/main" id="{E0DCE926-8480-2045-BF2F-807A7FC26A71}"/>
              </a:ext>
            </a:extLst>
          </p:cNvPr>
          <p:cNvSpPr txBox="1"/>
          <p:nvPr/>
        </p:nvSpPr>
        <p:spPr>
          <a:xfrm>
            <a:off x="1041401" y="6606381"/>
            <a:ext cx="1098613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5" name="Text: ↗">
            <a:extLst>
              <a:ext uri="{FF2B5EF4-FFF2-40B4-BE49-F238E27FC236}">
                <a16:creationId xmlns:a16="http://schemas.microsoft.com/office/drawing/2014/main" id="{BA91E2DE-DC83-0C3B-44EA-7628223ABB37}"/>
              </a:ext>
            </a:extLst>
          </p:cNvPr>
          <p:cNvSpPr txBox="1"/>
          <p:nvPr/>
        </p:nvSpPr>
        <p:spPr>
          <a:xfrm>
            <a:off x="4070945" y="635396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6" name="Text: Today’s Light">
            <a:extLst>
              <a:ext uri="{FF2B5EF4-FFF2-40B4-BE49-F238E27FC236}">
                <a16:creationId xmlns:a16="http://schemas.microsoft.com/office/drawing/2014/main" id="{900647DE-2C8A-D918-492D-2B175908A1CB}"/>
              </a:ext>
            </a:extLst>
          </p:cNvPr>
          <p:cNvSpPr txBox="1"/>
          <p:nvPr/>
        </p:nvSpPr>
        <p:spPr>
          <a:xfrm>
            <a:off x="1041400" y="6955631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Today’s Light</a:t>
            </a:r>
          </a:p>
        </p:txBody>
      </p:sp>
      <p:sp>
        <p:nvSpPr>
          <p:cNvPr id="27" name="Urdu: آج کی روشنی">
            <a:extLst>
              <a:ext uri="{FF2B5EF4-FFF2-40B4-BE49-F238E27FC236}">
                <a16:creationId xmlns:a16="http://schemas.microsoft.com/office/drawing/2014/main" id="{27B9D685-D8A5-10F3-E5E9-97DBC43C818D}"/>
              </a:ext>
            </a:extLst>
          </p:cNvPr>
          <p:cNvSpPr txBox="1"/>
          <p:nvPr/>
        </p:nvSpPr>
        <p:spPr>
          <a:xfrm>
            <a:off x="1041400" y="7271544"/>
            <a:ext cx="930338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روشنی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↗">
            <a:extLst>
              <a:ext uri="{FF2B5EF4-FFF2-40B4-BE49-F238E27FC236}">
                <a16:creationId xmlns:a16="http://schemas.microsoft.com/office/drawing/2014/main" id="{06CD7B22-FF20-EAC7-885D-C5B56D5B7BD0}"/>
              </a:ext>
            </a:extLst>
          </p:cNvPr>
          <p:cNvSpPr txBox="1"/>
          <p:nvPr/>
        </p:nvSpPr>
        <p:spPr>
          <a:xfrm>
            <a:off x="4070944" y="7019131"/>
            <a:ext cx="268288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9" name="Text: Everyday tools">
            <a:extLst>
              <a:ext uri="{FF2B5EF4-FFF2-40B4-BE49-F238E27FC236}">
                <a16:creationId xmlns:a16="http://schemas.microsoft.com/office/drawing/2014/main" id="{DF95A836-FBFC-70E8-E733-CFD6EB236528}"/>
              </a:ext>
            </a:extLst>
          </p:cNvPr>
          <p:cNvSpPr txBox="1"/>
          <p:nvPr/>
        </p:nvSpPr>
        <p:spPr>
          <a:xfrm>
            <a:off x="1041400" y="7620794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Everyday tools</a:t>
            </a:r>
          </a:p>
        </p:txBody>
      </p:sp>
      <p:sp>
        <p:nvSpPr>
          <p:cNvPr id="30" name="Urdu: روزمرہ کی سہولتیں">
            <a:extLst>
              <a:ext uri="{FF2B5EF4-FFF2-40B4-BE49-F238E27FC236}">
                <a16:creationId xmlns:a16="http://schemas.microsoft.com/office/drawing/2014/main" id="{6A9AAF78-9E42-E18B-CE4F-62FA661D5EE4}"/>
              </a:ext>
            </a:extLst>
          </p:cNvPr>
          <p:cNvSpPr txBox="1"/>
          <p:nvPr/>
        </p:nvSpPr>
        <p:spPr>
          <a:xfrm>
            <a:off x="1041401" y="7936706"/>
            <a:ext cx="12018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روزمرہ کی سہولتیں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↗">
            <a:extLst>
              <a:ext uri="{FF2B5EF4-FFF2-40B4-BE49-F238E27FC236}">
                <a16:creationId xmlns:a16="http://schemas.microsoft.com/office/drawing/2014/main" id="{AE49FCFB-159A-9162-96F2-AA4DAF22F4C7}"/>
              </a:ext>
            </a:extLst>
          </p:cNvPr>
          <p:cNvSpPr txBox="1"/>
          <p:nvPr/>
        </p:nvSpPr>
        <p:spPr>
          <a:xfrm>
            <a:off x="4070945" y="7684294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2" name="Text: My Day">
            <a:extLst>
              <a:ext uri="{FF2B5EF4-FFF2-40B4-BE49-F238E27FC236}">
                <a16:creationId xmlns:a16="http://schemas.microsoft.com/office/drawing/2014/main" id="{EFC5DC34-8A14-C5D4-687C-AA0E00EF452C}"/>
              </a:ext>
            </a:extLst>
          </p:cNvPr>
          <p:cNvSpPr txBox="1"/>
          <p:nvPr/>
        </p:nvSpPr>
        <p:spPr>
          <a:xfrm>
            <a:off x="1041400" y="828595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My Day</a:t>
            </a:r>
          </a:p>
        </p:txBody>
      </p:sp>
      <p:sp>
        <p:nvSpPr>
          <p:cNvPr id="33" name="Urdu: میرا دن">
            <a:extLst>
              <a:ext uri="{FF2B5EF4-FFF2-40B4-BE49-F238E27FC236}">
                <a16:creationId xmlns:a16="http://schemas.microsoft.com/office/drawing/2014/main" id="{0D247FD3-4A06-7DCF-95F5-4E7A424B0CBE}"/>
              </a:ext>
            </a:extLst>
          </p:cNvPr>
          <p:cNvSpPr txBox="1"/>
          <p:nvPr/>
        </p:nvSpPr>
        <p:spPr>
          <a:xfrm>
            <a:off x="1041401" y="8601869"/>
            <a:ext cx="5795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میرا دن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↗">
            <a:extLst>
              <a:ext uri="{FF2B5EF4-FFF2-40B4-BE49-F238E27FC236}">
                <a16:creationId xmlns:a16="http://schemas.microsoft.com/office/drawing/2014/main" id="{88F8D1D3-1779-286F-D0F0-56F88AF18C0B}"/>
              </a:ext>
            </a:extLst>
          </p:cNvPr>
          <p:cNvSpPr txBox="1"/>
          <p:nvPr/>
        </p:nvSpPr>
        <p:spPr>
          <a:xfrm>
            <a:off x="4070945" y="834945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5" name="Text: Read">
            <a:extLst>
              <a:ext uri="{FF2B5EF4-FFF2-40B4-BE49-F238E27FC236}">
                <a16:creationId xmlns:a16="http://schemas.microsoft.com/office/drawing/2014/main" id="{988E25CA-7F6D-D275-6C49-6BC690C8F75C}"/>
              </a:ext>
            </a:extLst>
          </p:cNvPr>
          <p:cNvSpPr txBox="1"/>
          <p:nvPr/>
        </p:nvSpPr>
        <p:spPr>
          <a:xfrm>
            <a:off x="4699000" y="43561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480"/>
              </a:lnSpc>
            </a:pPr>
            <a:r>
              <a:rPr lang="en-US" sz="2900">
                <a:solidFill>
                  <a:srgbClr val="123F30"/>
                </a:solidFill>
                <a:latin typeface="Segoe UI Semibold" panose="020B0702040204020203" pitchFamily="34" charset="0"/>
              </a:rPr>
              <a:t>Read</a:t>
            </a:r>
          </a:p>
        </p:txBody>
      </p:sp>
      <p:sp>
        <p:nvSpPr>
          <p:cNvPr id="36" name="Urdu: مطالعہ">
            <a:extLst>
              <a:ext uri="{FF2B5EF4-FFF2-40B4-BE49-F238E27FC236}">
                <a16:creationId xmlns:a16="http://schemas.microsoft.com/office/drawing/2014/main" id="{4FE90F5F-E1F4-4304-0C3D-1B85706E253A}"/>
              </a:ext>
            </a:extLst>
          </p:cNvPr>
          <p:cNvSpPr txBox="1"/>
          <p:nvPr/>
        </p:nvSpPr>
        <p:spPr>
          <a:xfrm>
            <a:off x="4699001" y="4902200"/>
            <a:ext cx="712851" cy="6850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795"/>
              </a:lnSpc>
            </a:pPr>
            <a:r>
              <a:rPr lang="ar-AE" sz="2300">
                <a:solidFill>
                  <a:srgbClr val="123F30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مطالعہ</a:t>
            </a:r>
            <a:endParaRPr lang="en-US" sz="2300">
              <a:solidFill>
                <a:srgbClr val="123F30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↗">
            <a:extLst>
              <a:ext uri="{FF2B5EF4-FFF2-40B4-BE49-F238E27FC236}">
                <a16:creationId xmlns:a16="http://schemas.microsoft.com/office/drawing/2014/main" id="{9DA6A704-D865-C882-D8B0-330C4F1536DB}"/>
              </a:ext>
            </a:extLst>
          </p:cNvPr>
          <p:cNvSpPr txBox="1"/>
          <p:nvPr/>
        </p:nvSpPr>
        <p:spPr>
          <a:xfrm>
            <a:off x="7815858" y="4572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8" name="Text: Quran">
            <a:extLst>
              <a:ext uri="{FF2B5EF4-FFF2-40B4-BE49-F238E27FC236}">
                <a16:creationId xmlns:a16="http://schemas.microsoft.com/office/drawing/2014/main" id="{FD60A2E4-FFF6-468C-5A82-250B578DD6D0}"/>
              </a:ext>
            </a:extLst>
          </p:cNvPr>
          <p:cNvSpPr txBox="1"/>
          <p:nvPr/>
        </p:nvSpPr>
        <p:spPr>
          <a:xfrm>
            <a:off x="4851400" y="562530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Quran</a:t>
            </a:r>
          </a:p>
        </p:txBody>
      </p:sp>
      <p:sp>
        <p:nvSpPr>
          <p:cNvPr id="39" name="Urdu: قرآن">
            <a:extLst>
              <a:ext uri="{FF2B5EF4-FFF2-40B4-BE49-F238E27FC236}">
                <a16:creationId xmlns:a16="http://schemas.microsoft.com/office/drawing/2014/main" id="{351962E4-BEC1-5292-81F4-5BEBBFCB50E2}"/>
              </a:ext>
            </a:extLst>
          </p:cNvPr>
          <p:cNvSpPr txBox="1"/>
          <p:nvPr/>
        </p:nvSpPr>
        <p:spPr>
          <a:xfrm>
            <a:off x="4851400" y="5941219"/>
            <a:ext cx="417576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↗">
            <a:extLst>
              <a:ext uri="{FF2B5EF4-FFF2-40B4-BE49-F238E27FC236}">
                <a16:creationId xmlns:a16="http://schemas.microsoft.com/office/drawing/2014/main" id="{7D5C573E-DC8A-DF66-2525-0BC0E4459A15}"/>
              </a:ext>
            </a:extLst>
          </p:cNvPr>
          <p:cNvSpPr txBox="1"/>
          <p:nvPr/>
        </p:nvSpPr>
        <p:spPr>
          <a:xfrm>
            <a:off x="7880945" y="568880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41" name="Text: Translation &amp; tafsir">
            <a:extLst>
              <a:ext uri="{FF2B5EF4-FFF2-40B4-BE49-F238E27FC236}">
                <a16:creationId xmlns:a16="http://schemas.microsoft.com/office/drawing/2014/main" id="{47246FC5-B546-DD53-A61E-2C1201C16EEF}"/>
              </a:ext>
            </a:extLst>
          </p:cNvPr>
          <p:cNvSpPr txBox="1"/>
          <p:nvPr/>
        </p:nvSpPr>
        <p:spPr>
          <a:xfrm>
            <a:off x="4851400" y="629046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Translation &amp; tafsir</a:t>
            </a:r>
          </a:p>
        </p:txBody>
      </p:sp>
      <p:sp>
        <p:nvSpPr>
          <p:cNvPr id="42" name="Urdu: ترجمہ اور تفسیر">
            <a:extLst>
              <a:ext uri="{FF2B5EF4-FFF2-40B4-BE49-F238E27FC236}">
                <a16:creationId xmlns:a16="http://schemas.microsoft.com/office/drawing/2014/main" id="{AA6742E1-F24F-E694-6CBC-586382D554F0}"/>
              </a:ext>
            </a:extLst>
          </p:cNvPr>
          <p:cNvSpPr txBox="1"/>
          <p:nvPr/>
        </p:nvSpPr>
        <p:spPr>
          <a:xfrm>
            <a:off x="4851401" y="6606381"/>
            <a:ext cx="9732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ترجمہ اور تفسیر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↗">
            <a:extLst>
              <a:ext uri="{FF2B5EF4-FFF2-40B4-BE49-F238E27FC236}">
                <a16:creationId xmlns:a16="http://schemas.microsoft.com/office/drawing/2014/main" id="{9A6C261B-4A03-7577-A94E-0F592F5AE1FF}"/>
              </a:ext>
            </a:extLst>
          </p:cNvPr>
          <p:cNvSpPr txBox="1"/>
          <p:nvPr/>
        </p:nvSpPr>
        <p:spPr>
          <a:xfrm>
            <a:off x="7880945" y="635396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44" name="Text: Recitation &amp; audio bayan">
            <a:extLst>
              <a:ext uri="{FF2B5EF4-FFF2-40B4-BE49-F238E27FC236}">
                <a16:creationId xmlns:a16="http://schemas.microsoft.com/office/drawing/2014/main" id="{475DD48C-6AE6-D63C-817F-53E0712DD968}"/>
              </a:ext>
            </a:extLst>
          </p:cNvPr>
          <p:cNvSpPr txBox="1"/>
          <p:nvPr/>
        </p:nvSpPr>
        <p:spPr>
          <a:xfrm>
            <a:off x="4851400" y="6955631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Recitation &amp; audio bayan</a:t>
            </a:r>
          </a:p>
        </p:txBody>
      </p:sp>
      <p:sp>
        <p:nvSpPr>
          <p:cNvPr id="45" name="Urdu: تلاوت اور آڈیو بیان">
            <a:extLst>
              <a:ext uri="{FF2B5EF4-FFF2-40B4-BE49-F238E27FC236}">
                <a16:creationId xmlns:a16="http://schemas.microsoft.com/office/drawing/2014/main" id="{B1425AF5-C2C3-FF7A-2985-826C5B4D7080}"/>
              </a:ext>
            </a:extLst>
          </p:cNvPr>
          <p:cNvSpPr txBox="1"/>
          <p:nvPr/>
        </p:nvSpPr>
        <p:spPr>
          <a:xfrm>
            <a:off x="4851401" y="7271544"/>
            <a:ext cx="13542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تلاوت اور آڈیو بیان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↗">
            <a:extLst>
              <a:ext uri="{FF2B5EF4-FFF2-40B4-BE49-F238E27FC236}">
                <a16:creationId xmlns:a16="http://schemas.microsoft.com/office/drawing/2014/main" id="{FA3EA17D-5E5A-A025-6189-48AE061D07E6}"/>
              </a:ext>
            </a:extLst>
          </p:cNvPr>
          <p:cNvSpPr txBox="1"/>
          <p:nvPr/>
        </p:nvSpPr>
        <p:spPr>
          <a:xfrm>
            <a:off x="7880945" y="7019131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47" name="Text: Memorisation">
            <a:extLst>
              <a:ext uri="{FF2B5EF4-FFF2-40B4-BE49-F238E27FC236}">
                <a16:creationId xmlns:a16="http://schemas.microsoft.com/office/drawing/2014/main" id="{391FE15F-D0A2-DA0A-4006-78DAAA6ED23C}"/>
              </a:ext>
            </a:extLst>
          </p:cNvPr>
          <p:cNvSpPr txBox="1"/>
          <p:nvPr/>
        </p:nvSpPr>
        <p:spPr>
          <a:xfrm>
            <a:off x="4851400" y="7620794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Memorisation</a:t>
            </a:r>
          </a:p>
        </p:txBody>
      </p:sp>
      <p:sp>
        <p:nvSpPr>
          <p:cNvPr id="48" name="Urdu: حفظ کی مشق">
            <a:extLst>
              <a:ext uri="{FF2B5EF4-FFF2-40B4-BE49-F238E27FC236}">
                <a16:creationId xmlns:a16="http://schemas.microsoft.com/office/drawing/2014/main" id="{3AF58DEB-4DD8-685A-4F6E-1B10F16E29A7}"/>
              </a:ext>
            </a:extLst>
          </p:cNvPr>
          <p:cNvSpPr txBox="1"/>
          <p:nvPr/>
        </p:nvSpPr>
        <p:spPr>
          <a:xfrm>
            <a:off x="4851401" y="7936706"/>
            <a:ext cx="8779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حفظ کی مشق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↗">
            <a:extLst>
              <a:ext uri="{FF2B5EF4-FFF2-40B4-BE49-F238E27FC236}">
                <a16:creationId xmlns:a16="http://schemas.microsoft.com/office/drawing/2014/main" id="{872611A4-6A87-D278-0E78-E06448C323BE}"/>
              </a:ext>
            </a:extLst>
          </p:cNvPr>
          <p:cNvSpPr txBox="1"/>
          <p:nvPr/>
        </p:nvSpPr>
        <p:spPr>
          <a:xfrm>
            <a:off x="7880945" y="7684294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0" name="Text: Hadith">
            <a:extLst>
              <a:ext uri="{FF2B5EF4-FFF2-40B4-BE49-F238E27FC236}">
                <a16:creationId xmlns:a16="http://schemas.microsoft.com/office/drawing/2014/main" id="{8BC07B36-8FFF-C84E-74D4-72CD3B92FED3}"/>
              </a:ext>
            </a:extLst>
          </p:cNvPr>
          <p:cNvSpPr txBox="1"/>
          <p:nvPr/>
        </p:nvSpPr>
        <p:spPr>
          <a:xfrm>
            <a:off x="4851400" y="828595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Hadith</a:t>
            </a:r>
          </a:p>
        </p:txBody>
      </p:sp>
      <p:sp>
        <p:nvSpPr>
          <p:cNvPr id="51" name="Urdu: حدیث">
            <a:extLst>
              <a:ext uri="{FF2B5EF4-FFF2-40B4-BE49-F238E27FC236}">
                <a16:creationId xmlns:a16="http://schemas.microsoft.com/office/drawing/2014/main" id="{1DB589BA-DD62-4AF8-FBB9-CA0EC424C7F5}"/>
              </a:ext>
            </a:extLst>
          </p:cNvPr>
          <p:cNvSpPr txBox="1"/>
          <p:nvPr/>
        </p:nvSpPr>
        <p:spPr>
          <a:xfrm>
            <a:off x="4851401" y="8601869"/>
            <a:ext cx="5287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↗">
            <a:extLst>
              <a:ext uri="{FF2B5EF4-FFF2-40B4-BE49-F238E27FC236}">
                <a16:creationId xmlns:a16="http://schemas.microsoft.com/office/drawing/2014/main" id="{F866411B-09B0-0C76-55BD-4EEDC56780E4}"/>
              </a:ext>
            </a:extLst>
          </p:cNvPr>
          <p:cNvSpPr txBox="1"/>
          <p:nvPr/>
        </p:nvSpPr>
        <p:spPr>
          <a:xfrm>
            <a:off x="7880945" y="834945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3" name="Text: Library">
            <a:extLst>
              <a:ext uri="{FF2B5EF4-FFF2-40B4-BE49-F238E27FC236}">
                <a16:creationId xmlns:a16="http://schemas.microsoft.com/office/drawing/2014/main" id="{FB7DD9C1-DF13-13C7-AB46-5096754459D7}"/>
              </a:ext>
            </a:extLst>
          </p:cNvPr>
          <p:cNvSpPr txBox="1"/>
          <p:nvPr/>
        </p:nvSpPr>
        <p:spPr>
          <a:xfrm>
            <a:off x="4851400" y="895111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Library</a:t>
            </a:r>
          </a:p>
        </p:txBody>
      </p:sp>
      <p:sp>
        <p:nvSpPr>
          <p:cNvPr id="54" name="Urdu: کتب خانہ">
            <a:extLst>
              <a:ext uri="{FF2B5EF4-FFF2-40B4-BE49-F238E27FC236}">
                <a16:creationId xmlns:a16="http://schemas.microsoft.com/office/drawing/2014/main" id="{BAF74972-4976-D85F-5E5C-FD59911A7F4C}"/>
              </a:ext>
            </a:extLst>
          </p:cNvPr>
          <p:cNvSpPr txBox="1"/>
          <p:nvPr/>
        </p:nvSpPr>
        <p:spPr>
          <a:xfrm>
            <a:off x="4851401" y="9267031"/>
            <a:ext cx="6874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کتب خانہ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5" name="Text: ↗">
            <a:extLst>
              <a:ext uri="{FF2B5EF4-FFF2-40B4-BE49-F238E27FC236}">
                <a16:creationId xmlns:a16="http://schemas.microsoft.com/office/drawing/2014/main" id="{08F13741-E84A-1DD1-6EDD-EBFF8517C901}"/>
              </a:ext>
            </a:extLst>
          </p:cNvPr>
          <p:cNvSpPr txBox="1"/>
          <p:nvPr/>
        </p:nvSpPr>
        <p:spPr>
          <a:xfrm>
            <a:off x="7880945" y="901461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6" name="Text: Zikr">
            <a:extLst>
              <a:ext uri="{FF2B5EF4-FFF2-40B4-BE49-F238E27FC236}">
                <a16:creationId xmlns:a16="http://schemas.microsoft.com/office/drawing/2014/main" id="{BEB78C03-C56E-3686-036E-810D46C29E11}"/>
              </a:ext>
            </a:extLst>
          </p:cNvPr>
          <p:cNvSpPr txBox="1"/>
          <p:nvPr/>
        </p:nvSpPr>
        <p:spPr>
          <a:xfrm>
            <a:off x="8509000" y="43561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480"/>
              </a:lnSpc>
            </a:pPr>
            <a:r>
              <a:rPr lang="en-US" sz="2900">
                <a:solidFill>
                  <a:srgbClr val="123F30"/>
                </a:solidFill>
                <a:latin typeface="Segoe UI Semibold" panose="020B0702040204020203" pitchFamily="34" charset="0"/>
              </a:rPr>
              <a:t>Zikr</a:t>
            </a:r>
          </a:p>
        </p:txBody>
      </p:sp>
      <p:sp>
        <p:nvSpPr>
          <p:cNvPr id="57" name="Urdu: ذکر">
            <a:extLst>
              <a:ext uri="{FF2B5EF4-FFF2-40B4-BE49-F238E27FC236}">
                <a16:creationId xmlns:a16="http://schemas.microsoft.com/office/drawing/2014/main" id="{11B3D1CB-D789-AA4D-CCB5-B4B9559B0AB8}"/>
              </a:ext>
            </a:extLst>
          </p:cNvPr>
          <p:cNvSpPr txBox="1"/>
          <p:nvPr/>
        </p:nvSpPr>
        <p:spPr>
          <a:xfrm>
            <a:off x="8509001" y="4902200"/>
            <a:ext cx="382651" cy="6850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795"/>
              </a:lnSpc>
            </a:pPr>
            <a:r>
              <a:rPr lang="ar-AE" sz="2300">
                <a:solidFill>
                  <a:srgbClr val="123F30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</a:t>
            </a:r>
            <a:endParaRPr lang="en-US" sz="2300">
              <a:solidFill>
                <a:srgbClr val="123F30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↗">
            <a:extLst>
              <a:ext uri="{FF2B5EF4-FFF2-40B4-BE49-F238E27FC236}">
                <a16:creationId xmlns:a16="http://schemas.microsoft.com/office/drawing/2014/main" id="{27A845C4-C7AD-77EA-07E7-23757EA3D173}"/>
              </a:ext>
            </a:extLst>
          </p:cNvPr>
          <p:cNvSpPr txBox="1"/>
          <p:nvPr/>
        </p:nvSpPr>
        <p:spPr>
          <a:xfrm>
            <a:off x="11625858" y="4572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9" name="Text: Our Sheikh">
            <a:extLst>
              <a:ext uri="{FF2B5EF4-FFF2-40B4-BE49-F238E27FC236}">
                <a16:creationId xmlns:a16="http://schemas.microsoft.com/office/drawing/2014/main" id="{E835ED42-A168-FE4C-7610-46550E5B8826}"/>
              </a:ext>
            </a:extLst>
          </p:cNvPr>
          <p:cNvSpPr txBox="1"/>
          <p:nvPr/>
        </p:nvSpPr>
        <p:spPr>
          <a:xfrm>
            <a:off x="8661400" y="562530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Our Sheikh</a:t>
            </a:r>
          </a:p>
        </p:txBody>
      </p:sp>
      <p:sp>
        <p:nvSpPr>
          <p:cNvPr id="60" name="Urdu: ہمارے شیخ">
            <a:extLst>
              <a:ext uri="{FF2B5EF4-FFF2-40B4-BE49-F238E27FC236}">
                <a16:creationId xmlns:a16="http://schemas.microsoft.com/office/drawing/2014/main" id="{8DA895DD-6C69-FBAD-45F9-2840584C9B0A}"/>
              </a:ext>
            </a:extLst>
          </p:cNvPr>
          <p:cNvSpPr txBox="1"/>
          <p:nvPr/>
        </p:nvSpPr>
        <p:spPr>
          <a:xfrm>
            <a:off x="8661401" y="5941219"/>
            <a:ext cx="8779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ہمارے شیخ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1" name="Text: ↗">
            <a:extLst>
              <a:ext uri="{FF2B5EF4-FFF2-40B4-BE49-F238E27FC236}">
                <a16:creationId xmlns:a16="http://schemas.microsoft.com/office/drawing/2014/main" id="{260899E0-85C5-4607-1FC0-3E11D0FEEF1D}"/>
              </a:ext>
            </a:extLst>
          </p:cNvPr>
          <p:cNvSpPr txBox="1"/>
          <p:nvPr/>
        </p:nvSpPr>
        <p:spPr>
          <a:xfrm>
            <a:off x="11690945" y="568880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62" name="Text: Personal Zikr">
            <a:extLst>
              <a:ext uri="{FF2B5EF4-FFF2-40B4-BE49-F238E27FC236}">
                <a16:creationId xmlns:a16="http://schemas.microsoft.com/office/drawing/2014/main" id="{F6023D00-111E-2B32-35F0-0B793BBA1A90}"/>
              </a:ext>
            </a:extLst>
          </p:cNvPr>
          <p:cNvSpPr txBox="1"/>
          <p:nvPr/>
        </p:nvSpPr>
        <p:spPr>
          <a:xfrm>
            <a:off x="8661400" y="629046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Personal Zikr</a:t>
            </a:r>
          </a:p>
        </p:txBody>
      </p:sp>
      <p:sp>
        <p:nvSpPr>
          <p:cNvPr id="63" name="Urdu: ذاتی ذکر">
            <a:extLst>
              <a:ext uri="{FF2B5EF4-FFF2-40B4-BE49-F238E27FC236}">
                <a16:creationId xmlns:a16="http://schemas.microsoft.com/office/drawing/2014/main" id="{BB03B421-6321-D27C-7740-E29A6B5F4815}"/>
              </a:ext>
            </a:extLst>
          </p:cNvPr>
          <p:cNvSpPr txBox="1"/>
          <p:nvPr/>
        </p:nvSpPr>
        <p:spPr>
          <a:xfrm>
            <a:off x="8661401" y="6606381"/>
            <a:ext cx="5477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↗">
            <a:extLst>
              <a:ext uri="{FF2B5EF4-FFF2-40B4-BE49-F238E27FC236}">
                <a16:creationId xmlns:a16="http://schemas.microsoft.com/office/drawing/2014/main" id="{078C6363-3DF9-6C76-545B-7E9986C4C9F7}"/>
              </a:ext>
            </a:extLst>
          </p:cNvPr>
          <p:cNvSpPr txBox="1"/>
          <p:nvPr/>
        </p:nvSpPr>
        <p:spPr>
          <a:xfrm>
            <a:off x="11690945" y="635396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65" name="Text: Tasbih">
            <a:extLst>
              <a:ext uri="{FF2B5EF4-FFF2-40B4-BE49-F238E27FC236}">
                <a16:creationId xmlns:a16="http://schemas.microsoft.com/office/drawing/2014/main" id="{5432D302-6AE7-9978-A9B8-849A2029BE0A}"/>
              </a:ext>
            </a:extLst>
          </p:cNvPr>
          <p:cNvSpPr txBox="1"/>
          <p:nvPr/>
        </p:nvSpPr>
        <p:spPr>
          <a:xfrm>
            <a:off x="8661400" y="6955631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Tasbih</a:t>
            </a:r>
          </a:p>
        </p:txBody>
      </p:sp>
      <p:sp>
        <p:nvSpPr>
          <p:cNvPr id="66" name="Urdu: تسبیح">
            <a:extLst>
              <a:ext uri="{FF2B5EF4-FFF2-40B4-BE49-F238E27FC236}">
                <a16:creationId xmlns:a16="http://schemas.microsoft.com/office/drawing/2014/main" id="{3C68E45A-9A31-3A4F-498D-327710629A56}"/>
              </a:ext>
            </a:extLst>
          </p:cNvPr>
          <p:cNvSpPr txBox="1"/>
          <p:nvPr/>
        </p:nvSpPr>
        <p:spPr>
          <a:xfrm>
            <a:off x="8661401" y="7271544"/>
            <a:ext cx="387413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تسبیح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7" name="Text: ↗">
            <a:extLst>
              <a:ext uri="{FF2B5EF4-FFF2-40B4-BE49-F238E27FC236}">
                <a16:creationId xmlns:a16="http://schemas.microsoft.com/office/drawing/2014/main" id="{15FD3AB6-C46B-80DB-51EE-6CBF7F6292F9}"/>
              </a:ext>
            </a:extLst>
          </p:cNvPr>
          <p:cNvSpPr txBox="1"/>
          <p:nvPr/>
        </p:nvSpPr>
        <p:spPr>
          <a:xfrm>
            <a:off x="11690945" y="7019131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68" name="Text: Method of Zikr">
            <a:extLst>
              <a:ext uri="{FF2B5EF4-FFF2-40B4-BE49-F238E27FC236}">
                <a16:creationId xmlns:a16="http://schemas.microsoft.com/office/drawing/2014/main" id="{84552BA3-755A-9F8E-81FE-D73AC7D64F91}"/>
              </a:ext>
            </a:extLst>
          </p:cNvPr>
          <p:cNvSpPr txBox="1"/>
          <p:nvPr/>
        </p:nvSpPr>
        <p:spPr>
          <a:xfrm>
            <a:off x="8661400" y="7620794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Method of Zikr</a:t>
            </a:r>
          </a:p>
        </p:txBody>
      </p:sp>
      <p:sp>
        <p:nvSpPr>
          <p:cNvPr id="69" name="Urdu: طریقۂ ذکر">
            <a:extLst>
              <a:ext uri="{FF2B5EF4-FFF2-40B4-BE49-F238E27FC236}">
                <a16:creationId xmlns:a16="http://schemas.microsoft.com/office/drawing/2014/main" id="{B37745C5-1541-E99A-EFEB-6F3E0D83B9F0}"/>
              </a:ext>
            </a:extLst>
          </p:cNvPr>
          <p:cNvSpPr txBox="1"/>
          <p:nvPr/>
        </p:nvSpPr>
        <p:spPr>
          <a:xfrm>
            <a:off x="8661401" y="7936706"/>
            <a:ext cx="6493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↗">
            <a:extLst>
              <a:ext uri="{FF2B5EF4-FFF2-40B4-BE49-F238E27FC236}">
                <a16:creationId xmlns:a16="http://schemas.microsoft.com/office/drawing/2014/main" id="{D8EF0021-5C1A-CCAD-23F2-9B91F23BAAEA}"/>
              </a:ext>
            </a:extLst>
          </p:cNvPr>
          <p:cNvSpPr txBox="1"/>
          <p:nvPr/>
        </p:nvSpPr>
        <p:spPr>
          <a:xfrm>
            <a:off x="11690945" y="7684294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71" name="Text: Discover">
            <a:extLst>
              <a:ext uri="{FF2B5EF4-FFF2-40B4-BE49-F238E27FC236}">
                <a16:creationId xmlns:a16="http://schemas.microsoft.com/office/drawing/2014/main" id="{16228FD9-6DEA-9401-E8E4-F26FEB1B6380}"/>
              </a:ext>
            </a:extLst>
          </p:cNvPr>
          <p:cNvSpPr txBox="1"/>
          <p:nvPr/>
        </p:nvSpPr>
        <p:spPr>
          <a:xfrm>
            <a:off x="12319000" y="43561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480"/>
              </a:lnSpc>
            </a:pPr>
            <a:r>
              <a:rPr lang="en-US" sz="2900">
                <a:solidFill>
                  <a:srgbClr val="123F30"/>
                </a:solidFill>
                <a:latin typeface="Segoe UI Semibold" panose="020B0702040204020203" pitchFamily="34" charset="0"/>
              </a:rPr>
              <a:t>Discover</a:t>
            </a:r>
          </a:p>
        </p:txBody>
      </p:sp>
      <p:sp>
        <p:nvSpPr>
          <p:cNvPr id="72" name="Urdu: دریافت">
            <a:extLst>
              <a:ext uri="{FF2B5EF4-FFF2-40B4-BE49-F238E27FC236}">
                <a16:creationId xmlns:a16="http://schemas.microsoft.com/office/drawing/2014/main" id="{3BCC6A81-96E1-7619-4D70-E3A2BF49669E}"/>
              </a:ext>
            </a:extLst>
          </p:cNvPr>
          <p:cNvSpPr txBox="1"/>
          <p:nvPr/>
        </p:nvSpPr>
        <p:spPr>
          <a:xfrm>
            <a:off x="12319001" y="4902200"/>
            <a:ext cx="889063" cy="6850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795"/>
              </a:lnSpc>
            </a:pPr>
            <a:r>
              <a:rPr lang="ar-AE" sz="2300">
                <a:solidFill>
                  <a:srgbClr val="123F30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دریافت</a:t>
            </a:r>
            <a:endParaRPr lang="en-US" sz="2300">
              <a:solidFill>
                <a:srgbClr val="123F30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3" name="Text: ↗">
            <a:extLst>
              <a:ext uri="{FF2B5EF4-FFF2-40B4-BE49-F238E27FC236}">
                <a16:creationId xmlns:a16="http://schemas.microsoft.com/office/drawing/2014/main" id="{325CEBB3-FC95-B7CA-F29D-D5AAE8591886}"/>
              </a:ext>
            </a:extLst>
          </p:cNvPr>
          <p:cNvSpPr txBox="1"/>
          <p:nvPr/>
        </p:nvSpPr>
        <p:spPr>
          <a:xfrm>
            <a:off x="15435858" y="4572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74" name="Text: Audio &amp; video bayans">
            <a:extLst>
              <a:ext uri="{FF2B5EF4-FFF2-40B4-BE49-F238E27FC236}">
                <a16:creationId xmlns:a16="http://schemas.microsoft.com/office/drawing/2014/main" id="{A23A4270-6A03-BF9E-1381-9135D655B0DB}"/>
              </a:ext>
            </a:extLst>
          </p:cNvPr>
          <p:cNvSpPr txBox="1"/>
          <p:nvPr/>
        </p:nvSpPr>
        <p:spPr>
          <a:xfrm>
            <a:off x="12471400" y="562530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Audio &amp; video bayans</a:t>
            </a:r>
          </a:p>
        </p:txBody>
      </p:sp>
      <p:sp>
        <p:nvSpPr>
          <p:cNvPr id="75" name="Urdu: آڈیو اور ویڈیو بیانات">
            <a:extLst>
              <a:ext uri="{FF2B5EF4-FFF2-40B4-BE49-F238E27FC236}">
                <a16:creationId xmlns:a16="http://schemas.microsoft.com/office/drawing/2014/main" id="{4C4C7BB3-E60C-0367-0BF6-4F0986A06823}"/>
              </a:ext>
            </a:extLst>
          </p:cNvPr>
          <p:cNvSpPr txBox="1"/>
          <p:nvPr/>
        </p:nvSpPr>
        <p:spPr>
          <a:xfrm>
            <a:off x="12471401" y="5941219"/>
            <a:ext cx="138595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آڈیو اور ویڈیو بیانات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6" name="Text: ↗">
            <a:extLst>
              <a:ext uri="{FF2B5EF4-FFF2-40B4-BE49-F238E27FC236}">
                <a16:creationId xmlns:a16="http://schemas.microsoft.com/office/drawing/2014/main" id="{6A001D4A-7199-95BA-BA64-5224F26BA11F}"/>
              </a:ext>
            </a:extLst>
          </p:cNvPr>
          <p:cNvSpPr txBox="1"/>
          <p:nvPr/>
        </p:nvSpPr>
        <p:spPr>
          <a:xfrm>
            <a:off x="15500945" y="568880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77" name="Text: Topics">
            <a:extLst>
              <a:ext uri="{FF2B5EF4-FFF2-40B4-BE49-F238E27FC236}">
                <a16:creationId xmlns:a16="http://schemas.microsoft.com/office/drawing/2014/main" id="{0A5CB354-837F-ED90-1ABE-7FFFE08EEDD7}"/>
              </a:ext>
            </a:extLst>
          </p:cNvPr>
          <p:cNvSpPr txBox="1"/>
          <p:nvPr/>
        </p:nvSpPr>
        <p:spPr>
          <a:xfrm>
            <a:off x="12471400" y="629046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Topics</a:t>
            </a:r>
          </a:p>
        </p:txBody>
      </p:sp>
      <p:sp>
        <p:nvSpPr>
          <p:cNvPr id="78" name="Urdu: موضوعات">
            <a:extLst>
              <a:ext uri="{FF2B5EF4-FFF2-40B4-BE49-F238E27FC236}">
                <a16:creationId xmlns:a16="http://schemas.microsoft.com/office/drawing/2014/main" id="{45F31895-2108-8FEA-D97A-A13FF489A4F9}"/>
              </a:ext>
            </a:extLst>
          </p:cNvPr>
          <p:cNvSpPr txBox="1"/>
          <p:nvPr/>
        </p:nvSpPr>
        <p:spPr>
          <a:xfrm>
            <a:off x="12471401" y="6606381"/>
            <a:ext cx="787463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موضوعات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9" name="Text: ↗">
            <a:extLst>
              <a:ext uri="{FF2B5EF4-FFF2-40B4-BE49-F238E27FC236}">
                <a16:creationId xmlns:a16="http://schemas.microsoft.com/office/drawing/2014/main" id="{CF0151E3-0C7A-B1AA-01F1-01F2CDC64455}"/>
              </a:ext>
            </a:extLst>
          </p:cNvPr>
          <p:cNvSpPr txBox="1"/>
          <p:nvPr/>
        </p:nvSpPr>
        <p:spPr>
          <a:xfrm>
            <a:off x="15500945" y="635396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80" name="Text: News &amp; events">
            <a:extLst>
              <a:ext uri="{FF2B5EF4-FFF2-40B4-BE49-F238E27FC236}">
                <a16:creationId xmlns:a16="http://schemas.microsoft.com/office/drawing/2014/main" id="{1DA3C5D8-261F-6B54-35A3-692BD6A61661}"/>
              </a:ext>
            </a:extLst>
          </p:cNvPr>
          <p:cNvSpPr txBox="1"/>
          <p:nvPr/>
        </p:nvSpPr>
        <p:spPr>
          <a:xfrm>
            <a:off x="12471400" y="6955631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News &amp; events</a:t>
            </a:r>
          </a:p>
        </p:txBody>
      </p:sp>
      <p:sp>
        <p:nvSpPr>
          <p:cNvPr id="81" name="Urdu: خبریں اور تقریبات">
            <a:extLst>
              <a:ext uri="{FF2B5EF4-FFF2-40B4-BE49-F238E27FC236}">
                <a16:creationId xmlns:a16="http://schemas.microsoft.com/office/drawing/2014/main" id="{B912C6A3-A6D6-F128-70C9-7A1F4F88A2AA}"/>
              </a:ext>
            </a:extLst>
          </p:cNvPr>
          <p:cNvSpPr txBox="1"/>
          <p:nvPr/>
        </p:nvSpPr>
        <p:spPr>
          <a:xfrm>
            <a:off x="12471401" y="7271544"/>
            <a:ext cx="1346263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خبریں اور تقریبات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2" name="Text: ↗">
            <a:extLst>
              <a:ext uri="{FF2B5EF4-FFF2-40B4-BE49-F238E27FC236}">
                <a16:creationId xmlns:a16="http://schemas.microsoft.com/office/drawing/2014/main" id="{1EF8E82D-ECC3-2DE5-D1CB-079E4BD297A1}"/>
              </a:ext>
            </a:extLst>
          </p:cNvPr>
          <p:cNvSpPr txBox="1"/>
          <p:nvPr/>
        </p:nvSpPr>
        <p:spPr>
          <a:xfrm>
            <a:off x="15500945" y="7019131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83" name="Text: Halqah">
            <a:extLst>
              <a:ext uri="{FF2B5EF4-FFF2-40B4-BE49-F238E27FC236}">
                <a16:creationId xmlns:a16="http://schemas.microsoft.com/office/drawing/2014/main" id="{03AE8EBD-B901-3A78-7A1F-D2FCEB350976}"/>
              </a:ext>
            </a:extLst>
          </p:cNvPr>
          <p:cNvSpPr txBox="1"/>
          <p:nvPr/>
        </p:nvSpPr>
        <p:spPr>
          <a:xfrm>
            <a:off x="16129000" y="43561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480"/>
              </a:lnSpc>
            </a:pPr>
            <a:r>
              <a:rPr lang="en-US" sz="2900">
                <a:solidFill>
                  <a:srgbClr val="123F30"/>
                </a:solidFill>
                <a:latin typeface="Segoe UI Semibold" panose="020B0702040204020203" pitchFamily="34" charset="0"/>
              </a:rPr>
              <a:t>Halqah</a:t>
            </a:r>
          </a:p>
        </p:txBody>
      </p:sp>
      <p:sp>
        <p:nvSpPr>
          <p:cNvPr id="84" name="Urdu: حلقہ">
            <a:extLst>
              <a:ext uri="{FF2B5EF4-FFF2-40B4-BE49-F238E27FC236}">
                <a16:creationId xmlns:a16="http://schemas.microsoft.com/office/drawing/2014/main" id="{0FAF53AD-5629-054E-F75E-2D9A3FF86BBA}"/>
              </a:ext>
            </a:extLst>
          </p:cNvPr>
          <p:cNvSpPr txBox="1"/>
          <p:nvPr/>
        </p:nvSpPr>
        <p:spPr>
          <a:xfrm>
            <a:off x="16129000" y="4902200"/>
            <a:ext cx="479488" cy="68500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795"/>
              </a:lnSpc>
            </a:pPr>
            <a:r>
              <a:rPr lang="ar-AE" sz="2300">
                <a:solidFill>
                  <a:srgbClr val="123F30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حلقہ</a:t>
            </a:r>
            <a:endParaRPr lang="en-US" sz="2300">
              <a:solidFill>
                <a:srgbClr val="123F30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5" name="Text: ↗">
            <a:extLst>
              <a:ext uri="{FF2B5EF4-FFF2-40B4-BE49-F238E27FC236}">
                <a16:creationId xmlns:a16="http://schemas.microsoft.com/office/drawing/2014/main" id="{B3413E58-E381-711A-5E64-3706CD3ACA1F}"/>
              </a:ext>
            </a:extLst>
          </p:cNvPr>
          <p:cNvSpPr txBox="1"/>
          <p:nvPr/>
        </p:nvSpPr>
        <p:spPr>
          <a:xfrm>
            <a:off x="19245858" y="4572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86" name="Text: Halqahs">
            <a:extLst>
              <a:ext uri="{FF2B5EF4-FFF2-40B4-BE49-F238E27FC236}">
                <a16:creationId xmlns:a16="http://schemas.microsoft.com/office/drawing/2014/main" id="{CAD3CF95-FBD3-563D-7710-CA5FDB8B369C}"/>
              </a:ext>
            </a:extLst>
          </p:cNvPr>
          <p:cNvSpPr txBox="1"/>
          <p:nvPr/>
        </p:nvSpPr>
        <p:spPr>
          <a:xfrm>
            <a:off x="16281400" y="5625306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Halqahs</a:t>
            </a:r>
          </a:p>
        </p:txBody>
      </p:sp>
      <p:sp>
        <p:nvSpPr>
          <p:cNvPr id="87" name="Urdu: حلقے">
            <a:extLst>
              <a:ext uri="{FF2B5EF4-FFF2-40B4-BE49-F238E27FC236}">
                <a16:creationId xmlns:a16="http://schemas.microsoft.com/office/drawing/2014/main" id="{560DF85C-9A4F-C340-31A6-261465F37C7D}"/>
              </a:ext>
            </a:extLst>
          </p:cNvPr>
          <p:cNvSpPr txBox="1"/>
          <p:nvPr/>
        </p:nvSpPr>
        <p:spPr>
          <a:xfrm>
            <a:off x="16281400" y="5941219"/>
            <a:ext cx="314388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حلقے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8" name="Text: ↗">
            <a:extLst>
              <a:ext uri="{FF2B5EF4-FFF2-40B4-BE49-F238E27FC236}">
                <a16:creationId xmlns:a16="http://schemas.microsoft.com/office/drawing/2014/main" id="{606FCC08-0844-1E5C-E9B0-E2AABA7756EB}"/>
              </a:ext>
            </a:extLst>
          </p:cNvPr>
          <p:cNvSpPr txBox="1"/>
          <p:nvPr/>
        </p:nvSpPr>
        <p:spPr>
          <a:xfrm>
            <a:off x="19310945" y="5688806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89" name="Text: The Silsila">
            <a:extLst>
              <a:ext uri="{FF2B5EF4-FFF2-40B4-BE49-F238E27FC236}">
                <a16:creationId xmlns:a16="http://schemas.microsoft.com/office/drawing/2014/main" id="{CE8FD887-C0A5-11C3-2E28-5C318389CEC0}"/>
              </a:ext>
            </a:extLst>
          </p:cNvPr>
          <p:cNvSpPr txBox="1"/>
          <p:nvPr/>
        </p:nvSpPr>
        <p:spPr>
          <a:xfrm>
            <a:off x="16281400" y="6290469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The Silsila</a:t>
            </a:r>
          </a:p>
        </p:txBody>
      </p:sp>
      <p:sp>
        <p:nvSpPr>
          <p:cNvPr id="90" name="Urdu: سلسلے کا تعارف">
            <a:extLst>
              <a:ext uri="{FF2B5EF4-FFF2-40B4-BE49-F238E27FC236}">
                <a16:creationId xmlns:a16="http://schemas.microsoft.com/office/drawing/2014/main" id="{399590E5-551C-54EE-B1B1-83756310F390}"/>
              </a:ext>
            </a:extLst>
          </p:cNvPr>
          <p:cNvSpPr txBox="1"/>
          <p:nvPr/>
        </p:nvSpPr>
        <p:spPr>
          <a:xfrm>
            <a:off x="16281400" y="6606381"/>
            <a:ext cx="1077976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کا تعارف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91" name="Text: ↗">
            <a:extLst>
              <a:ext uri="{FF2B5EF4-FFF2-40B4-BE49-F238E27FC236}">
                <a16:creationId xmlns:a16="http://schemas.microsoft.com/office/drawing/2014/main" id="{E334A032-F504-D645-B77B-2DE7C950C95E}"/>
              </a:ext>
            </a:extLst>
          </p:cNvPr>
          <p:cNvSpPr txBox="1"/>
          <p:nvPr/>
        </p:nvSpPr>
        <p:spPr>
          <a:xfrm>
            <a:off x="19310945" y="6353969"/>
            <a:ext cx="268351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92" name="Text: Live Zikr stage">
            <a:extLst>
              <a:ext uri="{FF2B5EF4-FFF2-40B4-BE49-F238E27FC236}">
                <a16:creationId xmlns:a16="http://schemas.microsoft.com/office/drawing/2014/main" id="{91783B53-3FDA-7886-5B0C-A42EE8F99D5B}"/>
              </a:ext>
            </a:extLst>
          </p:cNvPr>
          <p:cNvSpPr txBox="1"/>
          <p:nvPr/>
        </p:nvSpPr>
        <p:spPr>
          <a:xfrm>
            <a:off x="16281400" y="6955631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Live Zikr stage</a:t>
            </a:r>
          </a:p>
        </p:txBody>
      </p:sp>
      <p:sp>
        <p:nvSpPr>
          <p:cNvPr id="93" name="Urdu: لائیو ذکر کا اسٹیج">
            <a:extLst>
              <a:ext uri="{FF2B5EF4-FFF2-40B4-BE49-F238E27FC236}">
                <a16:creationId xmlns:a16="http://schemas.microsoft.com/office/drawing/2014/main" id="{2F684A82-8315-42F8-3D8F-C139731D99EF}"/>
              </a:ext>
            </a:extLst>
          </p:cNvPr>
          <p:cNvSpPr txBox="1"/>
          <p:nvPr/>
        </p:nvSpPr>
        <p:spPr>
          <a:xfrm>
            <a:off x="16281401" y="7271544"/>
            <a:ext cx="1041463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ذکر کا اسٹیج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94" name="Text: Administration">
            <a:extLst>
              <a:ext uri="{FF2B5EF4-FFF2-40B4-BE49-F238E27FC236}">
                <a16:creationId xmlns:a16="http://schemas.microsoft.com/office/drawing/2014/main" id="{A887DF9C-7AF6-C8DB-ADDD-E51CC94EFF07}"/>
              </a:ext>
            </a:extLst>
          </p:cNvPr>
          <p:cNvSpPr txBox="1"/>
          <p:nvPr/>
        </p:nvSpPr>
        <p:spPr>
          <a:xfrm>
            <a:off x="16281400" y="7620794"/>
            <a:ext cx="3073400" cy="455613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989"/>
              </a:lnSpc>
            </a:pPr>
            <a:r>
              <a:rPr lang="en-US" sz="1700">
                <a:solidFill>
                  <a:srgbClr val="395847"/>
                </a:solidFill>
                <a:latin typeface="Segoe UI" panose="020B0502040204020203" pitchFamily="34" charset="0"/>
              </a:rPr>
              <a:t>Administration</a:t>
            </a:r>
          </a:p>
        </p:txBody>
      </p:sp>
      <p:sp>
        <p:nvSpPr>
          <p:cNvPr id="95" name="Urdu: انتظامی سہولتیں">
            <a:extLst>
              <a:ext uri="{FF2B5EF4-FFF2-40B4-BE49-F238E27FC236}">
                <a16:creationId xmlns:a16="http://schemas.microsoft.com/office/drawing/2014/main" id="{0F04FB4C-35DE-2FFA-558E-E4037F524C74}"/>
              </a:ext>
            </a:extLst>
          </p:cNvPr>
          <p:cNvSpPr txBox="1"/>
          <p:nvPr/>
        </p:nvSpPr>
        <p:spPr>
          <a:xfrm>
            <a:off x="16281401" y="7936706"/>
            <a:ext cx="1100201" cy="527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550"/>
              </a:lnSpc>
            </a:pPr>
            <a:r>
              <a:rPr lang="ar-AE" sz="1500">
                <a:solidFill>
                  <a:srgbClr val="39584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انتظامی سہولتیں</a:t>
            </a:r>
            <a:endParaRPr lang="en-US" sz="1500">
              <a:solidFill>
                <a:srgbClr val="39584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96" name="Text: ACROSS THE APP">
            <a:extLst>
              <a:ext uri="{FF2B5EF4-FFF2-40B4-BE49-F238E27FC236}">
                <a16:creationId xmlns:a16="http://schemas.microsoft.com/office/drawing/2014/main" id="{8E73ED7C-A755-9034-A135-3F9F46218478}"/>
              </a:ext>
            </a:extLst>
          </p:cNvPr>
          <p:cNvSpPr txBox="1"/>
          <p:nvPr/>
        </p:nvSpPr>
        <p:spPr>
          <a:xfrm>
            <a:off x="965200" y="10121900"/>
            <a:ext cx="1426567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ACROSS THE APP</a:t>
            </a:r>
          </a:p>
        </p:txBody>
      </p:sp>
      <p:sp>
        <p:nvSpPr>
          <p:cNvPr id="97" name="Text: Language · Appearance · Location · Reminders · Search &amp; saved">
            <a:extLst>
              <a:ext uri="{FF2B5EF4-FFF2-40B4-BE49-F238E27FC236}">
                <a16:creationId xmlns:a16="http://schemas.microsoft.com/office/drawing/2014/main" id="{E6373DFE-2D39-D7F1-A5D0-25D3E4672BCE}"/>
              </a:ext>
            </a:extLst>
          </p:cNvPr>
          <p:cNvSpPr txBox="1"/>
          <p:nvPr/>
        </p:nvSpPr>
        <p:spPr>
          <a:xfrm>
            <a:off x="2518767" y="10077450"/>
            <a:ext cx="6115645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" panose="020B0502040204020203" pitchFamily="34" charset="0"/>
              </a:rPr>
              <a:t>Language · Appearance · Location · Reminders · Search &amp; saved</a:t>
            </a:r>
          </a:p>
        </p:txBody>
      </p:sp>
      <p:sp>
        <p:nvSpPr>
          <p:cNvPr id="98" name="Urdu: زبان، انداز، مقام، یاددہانی، تلاش اور محفوظ مواد">
            <a:extLst>
              <a:ext uri="{FF2B5EF4-FFF2-40B4-BE49-F238E27FC236}">
                <a16:creationId xmlns:a16="http://schemas.microsoft.com/office/drawing/2014/main" id="{41971759-FBC7-EB01-D8B0-8670AD7801D0}"/>
              </a:ext>
            </a:extLst>
          </p:cNvPr>
          <p:cNvSpPr txBox="1"/>
          <p:nvPr/>
        </p:nvSpPr>
        <p:spPr>
          <a:xfrm>
            <a:off x="8761414" y="10109200"/>
            <a:ext cx="3152839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00"/>
              </a:lnSpc>
            </a:pPr>
            <a:r>
              <a:rPr lang="ar-AE" sz="1500">
                <a:solidFill>
                  <a:srgbClr val="153D31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زبان، انداز، مقام، یاددہانی، تلاش اور محفوظ مواد</a:t>
            </a:r>
            <a:endParaRPr lang="en-US" sz="1500">
              <a:solidFill>
                <a:srgbClr val="153D31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99" name="Text: SILSILA NAQSHBANDIA OWAISIAH">
            <a:extLst>
              <a:ext uri="{FF2B5EF4-FFF2-40B4-BE49-F238E27FC236}">
                <a16:creationId xmlns:a16="http://schemas.microsoft.com/office/drawing/2014/main" id="{3CAD981D-52CF-387F-F06E-D38CCD0E153C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100" name="Text: App map">
            <a:extLst>
              <a:ext uri="{FF2B5EF4-FFF2-40B4-BE49-F238E27FC236}">
                <a16:creationId xmlns:a16="http://schemas.microsoft.com/office/drawing/2014/main" id="{598EB315-2B19-3AEC-323A-A01B40BBC841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101" name="Text: All features">
            <a:extLst>
              <a:ext uri="{FF2B5EF4-FFF2-40B4-BE49-F238E27FC236}">
                <a16:creationId xmlns:a16="http://schemas.microsoft.com/office/drawing/2014/main" id="{27F9F5C1-04FF-EB0D-0B83-C0A40722170E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102" name="Text: 02 / 35">
            <a:extLst>
              <a:ext uri="{FF2B5EF4-FFF2-40B4-BE49-F238E27FC236}">
                <a16:creationId xmlns:a16="http://schemas.microsoft.com/office/drawing/2014/main" id="{8345410F-87E6-DC67-8D7E-FB862F527BB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02 / 35</a:t>
            </a:r>
          </a:p>
        </p:txBody>
      </p:sp>
      <p:sp>
        <p:nvSpPr>
          <p:cNvPr id="103" name="Text: ‹">
            <a:extLst>
              <a:ext uri="{FF2B5EF4-FFF2-40B4-BE49-F238E27FC236}">
                <a16:creationId xmlns:a16="http://schemas.microsoft.com/office/drawing/2014/main" id="{36237C48-DD60-5EB9-B445-CAB81E791BC5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104" name="Text: ›">
            <a:extLst>
              <a:ext uri="{FF2B5EF4-FFF2-40B4-BE49-F238E27FC236}">
                <a16:creationId xmlns:a16="http://schemas.microsoft.com/office/drawing/2014/main" id="{CF1BFF21-EDF2-F0C6-440D-6A631F996590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105" name="Explore: screen=today-light-en">
            <a:hlinkClick r:id="rId4"/>
            <a:extLst>
              <a:ext uri="{FF2B5EF4-FFF2-40B4-BE49-F238E27FC236}">
                <a16:creationId xmlns:a16="http://schemas.microsoft.com/office/drawing/2014/main" id="{4A887CB1-EB88-2764-4C1E-80DE79A4DACB}"/>
              </a:ext>
            </a:extLst>
          </p:cNvPr>
          <p:cNvSpPr/>
          <p:nvPr/>
        </p:nvSpPr>
        <p:spPr>
          <a:xfrm>
            <a:off x="889000" y="4356100"/>
            <a:ext cx="3429000" cy="1116806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Explore: screen=today-light-en">
            <a:hlinkClick r:id="rId4"/>
            <a:extLst>
              <a:ext uri="{FF2B5EF4-FFF2-40B4-BE49-F238E27FC236}">
                <a16:creationId xmlns:a16="http://schemas.microsoft.com/office/drawing/2014/main" id="{11AD0AE6-0824-5F44-FCAC-423B2C86295A}"/>
              </a:ext>
            </a:extLst>
          </p:cNvPr>
          <p:cNvSpPr/>
          <p:nvPr/>
        </p:nvSpPr>
        <p:spPr>
          <a:xfrm>
            <a:off x="889000" y="557450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Explore: screen=prayer-en">
            <a:hlinkClick r:id="rId5"/>
            <a:extLst>
              <a:ext uri="{FF2B5EF4-FFF2-40B4-BE49-F238E27FC236}">
                <a16:creationId xmlns:a16="http://schemas.microsoft.com/office/drawing/2014/main" id="{698416FC-CB50-E797-8CA1-D2AB38D94824}"/>
              </a:ext>
            </a:extLst>
          </p:cNvPr>
          <p:cNvSpPr/>
          <p:nvPr/>
        </p:nvSpPr>
        <p:spPr>
          <a:xfrm>
            <a:off x="889000" y="623966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Explore: screen=noor-ayah-en">
            <a:hlinkClick r:id="rId6"/>
            <a:extLst>
              <a:ext uri="{FF2B5EF4-FFF2-40B4-BE49-F238E27FC236}">
                <a16:creationId xmlns:a16="http://schemas.microsoft.com/office/drawing/2014/main" id="{696C3674-7919-447B-A754-77F3C216AEC8}"/>
              </a:ext>
            </a:extLst>
          </p:cNvPr>
          <p:cNvSpPr/>
          <p:nvPr/>
        </p:nvSpPr>
        <p:spPr>
          <a:xfrm>
            <a:off x="889000" y="6904831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Explore: screen=tools-en">
            <a:hlinkClick r:id="rId7"/>
            <a:extLst>
              <a:ext uri="{FF2B5EF4-FFF2-40B4-BE49-F238E27FC236}">
                <a16:creationId xmlns:a16="http://schemas.microsoft.com/office/drawing/2014/main" id="{37B33339-C4E4-6CBD-F0BE-7AD74311905B}"/>
              </a:ext>
            </a:extLst>
          </p:cNvPr>
          <p:cNvSpPr/>
          <p:nvPr/>
        </p:nvSpPr>
        <p:spPr>
          <a:xfrm>
            <a:off x="889000" y="7569994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Explore: screen=myday-en">
            <a:hlinkClick r:id="rId8"/>
            <a:extLst>
              <a:ext uri="{FF2B5EF4-FFF2-40B4-BE49-F238E27FC236}">
                <a16:creationId xmlns:a16="http://schemas.microsoft.com/office/drawing/2014/main" id="{4554F8A4-1E7B-BAC5-689F-234F829BC9A1}"/>
              </a:ext>
            </a:extLst>
          </p:cNvPr>
          <p:cNvSpPr/>
          <p:nvPr/>
        </p:nvSpPr>
        <p:spPr>
          <a:xfrm>
            <a:off x="889000" y="823515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Explore: screen=quran-en">
            <a:hlinkClick r:id="rId9"/>
            <a:extLst>
              <a:ext uri="{FF2B5EF4-FFF2-40B4-BE49-F238E27FC236}">
                <a16:creationId xmlns:a16="http://schemas.microsoft.com/office/drawing/2014/main" id="{576BBAB1-34BA-2A7C-0599-80B6A3CB14E9}"/>
              </a:ext>
            </a:extLst>
          </p:cNvPr>
          <p:cNvSpPr/>
          <p:nvPr/>
        </p:nvSpPr>
        <p:spPr>
          <a:xfrm>
            <a:off x="4699000" y="4356100"/>
            <a:ext cx="3429000" cy="1116806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Explore: screen=quran-en">
            <a:hlinkClick r:id="rId9"/>
            <a:extLst>
              <a:ext uri="{FF2B5EF4-FFF2-40B4-BE49-F238E27FC236}">
                <a16:creationId xmlns:a16="http://schemas.microsoft.com/office/drawing/2014/main" id="{BD40D75F-5AA5-B0DE-8C93-76A31BA45DA7}"/>
              </a:ext>
            </a:extLst>
          </p:cNvPr>
          <p:cNvSpPr/>
          <p:nvPr/>
        </p:nvSpPr>
        <p:spPr>
          <a:xfrm>
            <a:off x="4699000" y="557450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Explore: screen=tafsir-asrar-en">
            <a:hlinkClick r:id="rId10"/>
            <a:extLst>
              <a:ext uri="{FF2B5EF4-FFF2-40B4-BE49-F238E27FC236}">
                <a16:creationId xmlns:a16="http://schemas.microsoft.com/office/drawing/2014/main" id="{43DC2269-9CE1-1AA2-0B13-F5F0372BD0D4}"/>
              </a:ext>
            </a:extLst>
          </p:cNvPr>
          <p:cNvSpPr/>
          <p:nvPr/>
        </p:nvSpPr>
        <p:spPr>
          <a:xfrm>
            <a:off x="4699000" y="623966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Explore: screen=quran-reader-en">
            <a:hlinkClick r:id="rId11"/>
            <a:extLst>
              <a:ext uri="{FF2B5EF4-FFF2-40B4-BE49-F238E27FC236}">
                <a16:creationId xmlns:a16="http://schemas.microsoft.com/office/drawing/2014/main" id="{4471EFB5-4070-F094-A4D3-7B2F99DA7633}"/>
              </a:ext>
            </a:extLst>
          </p:cNvPr>
          <p:cNvSpPr/>
          <p:nvPr/>
        </p:nvSpPr>
        <p:spPr>
          <a:xfrm>
            <a:off x="4699000" y="6904831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Explore: screen=hifz-en">
            <a:hlinkClick r:id="rId12"/>
            <a:extLst>
              <a:ext uri="{FF2B5EF4-FFF2-40B4-BE49-F238E27FC236}">
                <a16:creationId xmlns:a16="http://schemas.microsoft.com/office/drawing/2014/main" id="{BA1B737E-3E03-E163-DFF5-B8CCF0158CDD}"/>
              </a:ext>
            </a:extLst>
          </p:cNvPr>
          <p:cNvSpPr/>
          <p:nvPr/>
        </p:nvSpPr>
        <p:spPr>
          <a:xfrm>
            <a:off x="4699000" y="7569994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Explore: screen=hadith-en">
            <a:hlinkClick r:id="rId13"/>
            <a:extLst>
              <a:ext uri="{FF2B5EF4-FFF2-40B4-BE49-F238E27FC236}">
                <a16:creationId xmlns:a16="http://schemas.microsoft.com/office/drawing/2014/main" id="{0A95B155-F0F7-4E9E-69CF-719FCCDCD4F5}"/>
              </a:ext>
            </a:extLst>
          </p:cNvPr>
          <p:cNvSpPr/>
          <p:nvPr/>
        </p:nvSpPr>
        <p:spPr>
          <a:xfrm>
            <a:off x="4699000" y="823515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Explore: screen=library-en">
            <a:hlinkClick r:id="rId14"/>
            <a:extLst>
              <a:ext uri="{FF2B5EF4-FFF2-40B4-BE49-F238E27FC236}">
                <a16:creationId xmlns:a16="http://schemas.microsoft.com/office/drawing/2014/main" id="{72CAA660-41FE-5B1D-AAE5-CACE7D6035B4}"/>
              </a:ext>
            </a:extLst>
          </p:cNvPr>
          <p:cNvSpPr/>
          <p:nvPr/>
        </p:nvSpPr>
        <p:spPr>
          <a:xfrm>
            <a:off x="4699000" y="890031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Explore: screen=zikr-en">
            <a:hlinkClick r:id="rId15"/>
            <a:extLst>
              <a:ext uri="{FF2B5EF4-FFF2-40B4-BE49-F238E27FC236}">
                <a16:creationId xmlns:a16="http://schemas.microsoft.com/office/drawing/2014/main" id="{183B61E7-32B7-DEE5-750E-D48AC04B6B75}"/>
              </a:ext>
            </a:extLst>
          </p:cNvPr>
          <p:cNvSpPr/>
          <p:nvPr/>
        </p:nvSpPr>
        <p:spPr>
          <a:xfrm>
            <a:off x="8509000" y="4356100"/>
            <a:ext cx="3429000" cy="1116806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Explore: screen=zikr-en">
            <a:hlinkClick r:id="rId15"/>
            <a:extLst>
              <a:ext uri="{FF2B5EF4-FFF2-40B4-BE49-F238E27FC236}">
                <a16:creationId xmlns:a16="http://schemas.microsoft.com/office/drawing/2014/main" id="{2AABEFDE-B5B3-56C9-767A-EF94B4E4E467}"/>
              </a:ext>
            </a:extLst>
          </p:cNvPr>
          <p:cNvSpPr/>
          <p:nvPr/>
        </p:nvSpPr>
        <p:spPr>
          <a:xfrm>
            <a:off x="8509000" y="557450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Explore: screen=personal-zikr-en">
            <a:hlinkClick r:id="rId16"/>
            <a:extLst>
              <a:ext uri="{FF2B5EF4-FFF2-40B4-BE49-F238E27FC236}">
                <a16:creationId xmlns:a16="http://schemas.microsoft.com/office/drawing/2014/main" id="{1AD410D0-CAFA-98F1-5E05-141EE4411A4F}"/>
              </a:ext>
            </a:extLst>
          </p:cNvPr>
          <p:cNvSpPr/>
          <p:nvPr/>
        </p:nvSpPr>
        <p:spPr>
          <a:xfrm>
            <a:off x="8509000" y="623966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Explore: screen=tasbih-en">
            <a:hlinkClick r:id="rId17"/>
            <a:extLst>
              <a:ext uri="{FF2B5EF4-FFF2-40B4-BE49-F238E27FC236}">
                <a16:creationId xmlns:a16="http://schemas.microsoft.com/office/drawing/2014/main" id="{CC28C188-2E3D-A02C-01AD-B53E27CD9F0B}"/>
              </a:ext>
            </a:extLst>
          </p:cNvPr>
          <p:cNvSpPr/>
          <p:nvPr/>
        </p:nvSpPr>
        <p:spPr>
          <a:xfrm>
            <a:off x="8509000" y="6904831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Explore: screen=method-en">
            <a:hlinkClick r:id="rId18"/>
            <a:extLst>
              <a:ext uri="{FF2B5EF4-FFF2-40B4-BE49-F238E27FC236}">
                <a16:creationId xmlns:a16="http://schemas.microsoft.com/office/drawing/2014/main" id="{41FAE1A3-FB2C-0313-C9FB-7EBAEC242A42}"/>
              </a:ext>
            </a:extLst>
          </p:cNvPr>
          <p:cNvSpPr/>
          <p:nvPr/>
        </p:nvSpPr>
        <p:spPr>
          <a:xfrm>
            <a:off x="8509000" y="7569994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Explore: screen=media-en">
            <a:hlinkClick r:id="rId19"/>
            <a:extLst>
              <a:ext uri="{FF2B5EF4-FFF2-40B4-BE49-F238E27FC236}">
                <a16:creationId xmlns:a16="http://schemas.microsoft.com/office/drawing/2014/main" id="{665E2FAE-7939-DB34-004F-45040ECB3556}"/>
              </a:ext>
            </a:extLst>
          </p:cNvPr>
          <p:cNvSpPr/>
          <p:nvPr/>
        </p:nvSpPr>
        <p:spPr>
          <a:xfrm>
            <a:off x="12319000" y="4356100"/>
            <a:ext cx="3429000" cy="1116806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Explore: screen=media-en">
            <a:hlinkClick r:id="rId19"/>
            <a:extLst>
              <a:ext uri="{FF2B5EF4-FFF2-40B4-BE49-F238E27FC236}">
                <a16:creationId xmlns:a16="http://schemas.microsoft.com/office/drawing/2014/main" id="{92C23D8E-35EF-282E-D568-DC17ED0FAEBA}"/>
              </a:ext>
            </a:extLst>
          </p:cNvPr>
          <p:cNvSpPr/>
          <p:nvPr/>
        </p:nvSpPr>
        <p:spPr>
          <a:xfrm>
            <a:off x="12319000" y="557450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Explore: screen=topics-en">
            <a:hlinkClick r:id="rId20"/>
            <a:extLst>
              <a:ext uri="{FF2B5EF4-FFF2-40B4-BE49-F238E27FC236}">
                <a16:creationId xmlns:a16="http://schemas.microsoft.com/office/drawing/2014/main" id="{1F5C6328-799B-1EBC-93CE-2AE99711A45D}"/>
              </a:ext>
            </a:extLst>
          </p:cNvPr>
          <p:cNvSpPr/>
          <p:nvPr/>
        </p:nvSpPr>
        <p:spPr>
          <a:xfrm>
            <a:off x="12319000" y="623966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Explore: screen=updates-en">
            <a:hlinkClick r:id="rId21"/>
            <a:extLst>
              <a:ext uri="{FF2B5EF4-FFF2-40B4-BE49-F238E27FC236}">
                <a16:creationId xmlns:a16="http://schemas.microsoft.com/office/drawing/2014/main" id="{790D7528-B068-BDD0-F199-C2FCDE4E74E3}"/>
              </a:ext>
            </a:extLst>
          </p:cNvPr>
          <p:cNvSpPr/>
          <p:nvPr/>
        </p:nvSpPr>
        <p:spPr>
          <a:xfrm>
            <a:off x="12319000" y="6904831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Explore: screen=groups-en">
            <a:hlinkClick r:id="rId22"/>
            <a:extLst>
              <a:ext uri="{FF2B5EF4-FFF2-40B4-BE49-F238E27FC236}">
                <a16:creationId xmlns:a16="http://schemas.microsoft.com/office/drawing/2014/main" id="{1CE6E3AD-699C-E578-0F1F-E158EA7CE2F6}"/>
              </a:ext>
            </a:extLst>
          </p:cNvPr>
          <p:cNvSpPr/>
          <p:nvPr/>
        </p:nvSpPr>
        <p:spPr>
          <a:xfrm>
            <a:off x="16129000" y="4356100"/>
            <a:ext cx="3429000" cy="1116806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Explore: screen=groups-en">
            <a:hlinkClick r:id="rId22"/>
            <a:extLst>
              <a:ext uri="{FF2B5EF4-FFF2-40B4-BE49-F238E27FC236}">
                <a16:creationId xmlns:a16="http://schemas.microsoft.com/office/drawing/2014/main" id="{08F4767E-55E7-AE00-65AC-D9DD80D707A4}"/>
              </a:ext>
            </a:extLst>
          </p:cNvPr>
          <p:cNvSpPr/>
          <p:nvPr/>
        </p:nvSpPr>
        <p:spPr>
          <a:xfrm>
            <a:off x="16129000" y="5574506"/>
            <a:ext cx="3429000" cy="66516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Explore: screen=silsila-menu-en">
            <a:hlinkClick r:id="rId23"/>
            <a:extLst>
              <a:ext uri="{FF2B5EF4-FFF2-40B4-BE49-F238E27FC236}">
                <a16:creationId xmlns:a16="http://schemas.microsoft.com/office/drawing/2014/main" id="{5AC9FF1D-361C-F5BC-6886-3FDE9C12B141}"/>
              </a:ext>
            </a:extLst>
          </p:cNvPr>
          <p:cNvSpPr/>
          <p:nvPr/>
        </p:nvSpPr>
        <p:spPr>
          <a:xfrm>
            <a:off x="16129000" y="6239669"/>
            <a:ext cx="3429000" cy="665162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Navigate: architecture">
            <a:hlinkClick r:id="rId24" action="ppaction://hlinksldjump"/>
            <a:extLst>
              <a:ext uri="{FF2B5EF4-FFF2-40B4-BE49-F238E27FC236}">
                <a16:creationId xmlns:a16="http://schemas.microsoft.com/office/drawing/2014/main" id="{6657C017-9C52-ACE8-E0C7-3DB901B0AFE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Explore: features">
            <a:hlinkClick r:id="rId25"/>
            <a:extLst>
              <a:ext uri="{FF2B5EF4-FFF2-40B4-BE49-F238E27FC236}">
                <a16:creationId xmlns:a16="http://schemas.microsoft.com/office/drawing/2014/main" id="{2430AC5D-99C4-197D-F07F-719630F9F723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Navigate: intro">
            <a:hlinkClick r:id="rId26" action="ppaction://hlinksldjump"/>
            <a:extLst>
              <a:ext uri="{FF2B5EF4-FFF2-40B4-BE49-F238E27FC236}">
                <a16:creationId xmlns:a16="http://schemas.microsoft.com/office/drawing/2014/main" id="{B1E91825-A50D-3BE7-84CE-7A25739F266F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Navigate: day">
            <a:hlinkClick r:id="rId27" action="ppaction://hlinksldjump"/>
            <a:extLst>
              <a:ext uri="{FF2B5EF4-FFF2-40B4-BE49-F238E27FC236}">
                <a16:creationId xmlns:a16="http://schemas.microsoft.com/office/drawing/2014/main" id="{9DA6E46E-6AC2-CF09-0F1E-8ADA2E03F99E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2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D38E9FB4-9C04-ECC0-AD6D-5A978BFB891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8610C630-52AB-DC2B-AA2B-C2581F23367F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TODAY">
            <a:extLst>
              <a:ext uri="{FF2B5EF4-FFF2-40B4-BE49-F238E27FC236}">
                <a16:creationId xmlns:a16="http://schemas.microsoft.com/office/drawing/2014/main" id="{83EBAE23-4AD4-FE18-B2EA-A08A22E5DCAF}"/>
              </a:ext>
            </a:extLst>
          </p:cNvPr>
          <p:cNvSpPr txBox="1"/>
          <p:nvPr/>
        </p:nvSpPr>
        <p:spPr>
          <a:xfrm>
            <a:off x="3070820" y="527050"/>
            <a:ext cx="109855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TODAY</a:t>
            </a:r>
          </a:p>
        </p:txBody>
      </p:sp>
      <p:sp>
        <p:nvSpPr>
          <p:cNvPr id="6" name="Text: Your day, with purpose">
            <a:extLst>
              <a:ext uri="{FF2B5EF4-FFF2-40B4-BE49-F238E27FC236}">
                <a16:creationId xmlns:a16="http://schemas.microsoft.com/office/drawing/2014/main" id="{B3048D6E-444D-BF67-04F8-3877FA2853FA}"/>
              </a:ext>
            </a:extLst>
          </p:cNvPr>
          <p:cNvSpPr txBox="1"/>
          <p:nvPr/>
        </p:nvSpPr>
        <p:spPr>
          <a:xfrm>
            <a:off x="965200" y="1600200"/>
            <a:ext cx="8547100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Your day, with purpose</a:t>
            </a:r>
          </a:p>
        </p:txBody>
      </p:sp>
      <p:sp>
        <p:nvSpPr>
          <p:cNvPr id="7" name="Urdu: روزمرہ زندگی میں عبادت کا ساتھ">
            <a:extLst>
              <a:ext uri="{FF2B5EF4-FFF2-40B4-BE49-F238E27FC236}">
                <a16:creationId xmlns:a16="http://schemas.microsoft.com/office/drawing/2014/main" id="{9A1EA826-9A93-FE05-2044-5876B22B8DC7}"/>
              </a:ext>
            </a:extLst>
          </p:cNvPr>
          <p:cNvSpPr txBox="1"/>
          <p:nvPr/>
        </p:nvSpPr>
        <p:spPr>
          <a:xfrm>
            <a:off x="965200" y="2592388"/>
            <a:ext cx="4005326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روزمرہ زندگی میں عبادت کا ساتھ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Prayer, daily guidance and personal practice are brought together on Today.">
            <a:extLst>
              <a:ext uri="{FF2B5EF4-FFF2-40B4-BE49-F238E27FC236}">
                <a16:creationId xmlns:a16="http://schemas.microsoft.com/office/drawing/2014/main" id="{7A4C78DB-F0A0-6150-95AD-FD24275416EA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Prayer, daily guidance and personal practice are brought
together on Today.</a:t>
            </a:r>
          </a:p>
        </p:txBody>
      </p:sp>
      <p:sp>
        <p:nvSpPr>
          <p:cNvPr id="9" name="Urdu: نماز کے اوقات، روزانہ کی رہنمائی اور ذاتی ذکر ایک ہی جگہ۔">
            <a:extLst>
              <a:ext uri="{FF2B5EF4-FFF2-40B4-BE49-F238E27FC236}">
                <a16:creationId xmlns:a16="http://schemas.microsoft.com/office/drawing/2014/main" id="{30428AB6-7411-0465-62B1-46B936663536}"/>
              </a:ext>
            </a:extLst>
          </p:cNvPr>
          <p:cNvSpPr txBox="1"/>
          <p:nvPr/>
        </p:nvSpPr>
        <p:spPr>
          <a:xfrm>
            <a:off x="965200" y="4547592"/>
            <a:ext cx="5642038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اوقات، روزانہ کی رہنمائی اور ذاتی ذکر ایک ہی جگہ۔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Local time, Hijri date and weather">
            <a:extLst>
              <a:ext uri="{FF2B5EF4-FFF2-40B4-BE49-F238E27FC236}">
                <a16:creationId xmlns:a16="http://schemas.microsoft.com/office/drawing/2014/main" id="{66FF964B-CE02-C0A5-6021-9F82C5906A03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Local time, Hijri date and weather</a:t>
            </a:r>
          </a:p>
        </p:txBody>
      </p:sp>
      <p:sp>
        <p:nvSpPr>
          <p:cNvPr id="11" name="Urdu: مقامی وقت، اسلامی تاریخ اور موسم">
            <a:extLst>
              <a:ext uri="{FF2B5EF4-FFF2-40B4-BE49-F238E27FC236}">
                <a16:creationId xmlns:a16="http://schemas.microsoft.com/office/drawing/2014/main" id="{735BB86B-EA0E-7FC7-5DB6-114EBA3065B9}"/>
              </a:ext>
            </a:extLst>
          </p:cNvPr>
          <p:cNvSpPr txBox="1"/>
          <p:nvPr/>
        </p:nvSpPr>
        <p:spPr>
          <a:xfrm>
            <a:off x="965200" y="5900142"/>
            <a:ext cx="30337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وقت، اسلامی تاریخ اور موسم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4927E57E-A7A7-552C-45FD-334920C9AEE8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Prayer times at a glance">
            <a:extLst>
              <a:ext uri="{FF2B5EF4-FFF2-40B4-BE49-F238E27FC236}">
                <a16:creationId xmlns:a16="http://schemas.microsoft.com/office/drawing/2014/main" id="{41D6C575-0CD7-58C1-DBB3-891813F6CD28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Prayer times at a glance</a:t>
            </a:r>
          </a:p>
        </p:txBody>
      </p:sp>
      <p:sp>
        <p:nvSpPr>
          <p:cNvPr id="14" name="Urdu: نماز کے اوقات ایک نظر میں">
            <a:extLst>
              <a:ext uri="{FF2B5EF4-FFF2-40B4-BE49-F238E27FC236}">
                <a16:creationId xmlns:a16="http://schemas.microsoft.com/office/drawing/2014/main" id="{06F5ACAD-F6C6-DABE-65B9-E23E7951FBA3}"/>
              </a:ext>
            </a:extLst>
          </p:cNvPr>
          <p:cNvSpPr txBox="1"/>
          <p:nvPr/>
        </p:nvSpPr>
        <p:spPr>
          <a:xfrm>
            <a:off x="965201" y="6966942"/>
            <a:ext cx="241941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 ایک نظر میں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9E78B1C4-0986-2133-574B-7E1B002B5EF5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A direct route to personal Zikr">
            <a:extLst>
              <a:ext uri="{FF2B5EF4-FFF2-40B4-BE49-F238E27FC236}">
                <a16:creationId xmlns:a16="http://schemas.microsoft.com/office/drawing/2014/main" id="{8984FA17-CC1F-7110-F5D8-D95930E2DCDA}"/>
              </a:ext>
            </a:extLst>
          </p:cNvPr>
          <p:cNvSpPr txBox="1"/>
          <p:nvPr/>
        </p:nvSpPr>
        <p:spPr>
          <a:xfrm>
            <a:off x="965200" y="76317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A direct route to personal Zikr</a:t>
            </a:r>
          </a:p>
        </p:txBody>
      </p:sp>
      <p:sp>
        <p:nvSpPr>
          <p:cNvPr id="17" name="Urdu: ذاتی ذکر فوراً کھولیں">
            <a:extLst>
              <a:ext uri="{FF2B5EF4-FFF2-40B4-BE49-F238E27FC236}">
                <a16:creationId xmlns:a16="http://schemas.microsoft.com/office/drawing/2014/main" id="{D5FDB30E-310D-C923-B51E-BBC18B11D9FE}"/>
              </a:ext>
            </a:extLst>
          </p:cNvPr>
          <p:cNvSpPr txBox="1"/>
          <p:nvPr/>
        </p:nvSpPr>
        <p:spPr>
          <a:xfrm>
            <a:off x="965200" y="8033742"/>
            <a:ext cx="16351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فوراً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D354A2F6-D712-7B1B-07E3-B2A52A06FEEA}"/>
              </a:ext>
            </a:extLst>
          </p:cNvPr>
          <p:cNvSpPr txBox="1"/>
          <p:nvPr/>
        </p:nvSpPr>
        <p:spPr>
          <a:xfrm>
            <a:off x="9098558" y="77200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Today · English">
            <a:extLst>
              <a:ext uri="{FF2B5EF4-FFF2-40B4-BE49-F238E27FC236}">
                <a16:creationId xmlns:a16="http://schemas.microsoft.com/office/drawing/2014/main" id="{0CEFEEA2-C2B3-13D9-85F6-3DD651CE98BD}"/>
              </a:ext>
            </a:extLst>
          </p:cNvPr>
          <p:cNvSpPr txBox="1"/>
          <p:nvPr/>
        </p:nvSpPr>
        <p:spPr>
          <a:xfrm>
            <a:off x="10756900" y="10049867"/>
            <a:ext cx="44577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Today · English</a:t>
            </a:r>
          </a:p>
        </p:txBody>
      </p:sp>
      <p:sp>
        <p:nvSpPr>
          <p:cNvPr id="20" name="Text: Today · Urdu">
            <a:extLst>
              <a:ext uri="{FF2B5EF4-FFF2-40B4-BE49-F238E27FC236}">
                <a16:creationId xmlns:a16="http://schemas.microsoft.com/office/drawing/2014/main" id="{43997D24-3932-88C4-AACB-2EC2006557DE}"/>
              </a:ext>
            </a:extLst>
          </p:cNvPr>
          <p:cNvSpPr txBox="1"/>
          <p:nvPr/>
        </p:nvSpPr>
        <p:spPr>
          <a:xfrm>
            <a:off x="15494000" y="10093523"/>
            <a:ext cx="39116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Today · Urdu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C9149BC3-C0B2-57B9-5508-9DE92BA0F532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065C93BC-823B-4512-B255-FE30D3785183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501413AA-2D8C-738E-AF47-5393075307CB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A851CDCB-7225-6A47-A88B-125C578BD9B9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03 / 35">
            <a:extLst>
              <a:ext uri="{FF2B5EF4-FFF2-40B4-BE49-F238E27FC236}">
                <a16:creationId xmlns:a16="http://schemas.microsoft.com/office/drawing/2014/main" id="{6DEBC64F-C127-EDF9-9B8D-4BF67E20D5CA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03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049868A8-6275-1168-1E1D-E7789E2EB76E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426C0EF6-5567-7C9E-973D-4970691CA74B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today-light-en" descr="today-light-en">
            <a:extLst>
              <a:ext uri="{FF2B5EF4-FFF2-40B4-BE49-F238E27FC236}">
                <a16:creationId xmlns:a16="http://schemas.microsoft.com/office/drawing/2014/main" id="{3E732DD5-3918-6990-831D-24832F20F75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0" y="965200"/>
            <a:ext cx="4864100" cy="9539089"/>
          </a:xfrm>
          <a:prstGeom prst="rect">
            <a:avLst/>
          </a:prstGeom>
        </p:spPr>
      </p:pic>
      <p:pic>
        <p:nvPicPr>
          <p:cNvPr id="31" name="Fresh Android screenshot: today-ur" descr="today-ur">
            <a:extLst>
              <a:ext uri="{FF2B5EF4-FFF2-40B4-BE49-F238E27FC236}">
                <a16:creationId xmlns:a16="http://schemas.microsoft.com/office/drawing/2014/main" id="{9E991F70-E0FC-6019-8DF5-E329B4CB8E8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0" y="2222500"/>
            <a:ext cx="4318000" cy="8325445"/>
          </a:xfrm>
          <a:prstGeom prst="rect">
            <a:avLst/>
          </a:prstGeom>
        </p:spPr>
      </p:pic>
      <p:sp>
        <p:nvSpPr>
          <p:cNvPr id="32" name="Explore: screen=today-light-en">
            <a:hlinkClick r:id="rId6"/>
            <a:extLst>
              <a:ext uri="{FF2B5EF4-FFF2-40B4-BE49-F238E27FC236}">
                <a16:creationId xmlns:a16="http://schemas.microsoft.com/office/drawing/2014/main" id="{50DC10A9-6524-63AC-912B-7F7B148EF0B9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prayer-en">
            <a:hlinkClick r:id="rId7"/>
            <a:extLst>
              <a:ext uri="{FF2B5EF4-FFF2-40B4-BE49-F238E27FC236}">
                <a16:creationId xmlns:a16="http://schemas.microsoft.com/office/drawing/2014/main" id="{8D9AC764-5531-F167-B94D-4DBD94799E24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personal-zikr-en">
            <a:hlinkClick r:id="rId8"/>
            <a:extLst>
              <a:ext uri="{FF2B5EF4-FFF2-40B4-BE49-F238E27FC236}">
                <a16:creationId xmlns:a16="http://schemas.microsoft.com/office/drawing/2014/main" id="{D3275B5D-D551-C426-285E-D77B048A03C1}"/>
              </a:ext>
            </a:extLst>
          </p:cNvPr>
          <p:cNvSpPr/>
          <p:nvPr/>
        </p:nvSpPr>
        <p:spPr>
          <a:xfrm>
            <a:off x="965200" y="74914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today-light-en">
            <a:hlinkClick r:id="rId6"/>
            <a:extLst>
              <a:ext uri="{FF2B5EF4-FFF2-40B4-BE49-F238E27FC236}">
                <a16:creationId xmlns:a16="http://schemas.microsoft.com/office/drawing/2014/main" id="{4EA538B9-AB32-6B7B-11A4-76256EDE7B03}"/>
              </a:ext>
            </a:extLst>
          </p:cNvPr>
          <p:cNvSpPr/>
          <p:nvPr/>
        </p:nvSpPr>
        <p:spPr>
          <a:xfrm>
            <a:off x="10756900" y="1346200"/>
            <a:ext cx="3848100" cy="8396089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today-ur">
            <a:hlinkClick r:id="rId9"/>
            <a:extLst>
              <a:ext uri="{FF2B5EF4-FFF2-40B4-BE49-F238E27FC236}">
                <a16:creationId xmlns:a16="http://schemas.microsoft.com/office/drawing/2014/main" id="{37381471-B491-9F46-7F73-7C44031130D8}"/>
              </a:ext>
            </a:extLst>
          </p:cNvPr>
          <p:cNvSpPr/>
          <p:nvPr/>
        </p:nvSpPr>
        <p:spPr>
          <a:xfrm>
            <a:off x="15494000" y="2603500"/>
            <a:ext cx="3302000" cy="7182445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architecture">
            <a:hlinkClick r:id="rId10" action="ppaction://hlinksldjump"/>
            <a:extLst>
              <a:ext uri="{FF2B5EF4-FFF2-40B4-BE49-F238E27FC236}">
                <a16:creationId xmlns:a16="http://schemas.microsoft.com/office/drawing/2014/main" id="{08376B04-A386-45E0-AD23-89EBFAEFD847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re: features">
            <a:hlinkClick r:id="rId11"/>
            <a:extLst>
              <a:ext uri="{FF2B5EF4-FFF2-40B4-BE49-F238E27FC236}">
                <a16:creationId xmlns:a16="http://schemas.microsoft.com/office/drawing/2014/main" id="{8A306CE5-9EAB-3492-C988-8ECA5471ECEC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architecture">
            <a:hlinkClick r:id="rId10" action="ppaction://hlinksldjump"/>
            <a:extLst>
              <a:ext uri="{FF2B5EF4-FFF2-40B4-BE49-F238E27FC236}">
                <a16:creationId xmlns:a16="http://schemas.microsoft.com/office/drawing/2014/main" id="{15D2E8D0-2EDD-A17D-FE87-61DCEF597230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direction">
            <a:hlinkClick r:id="rId12" action="ppaction://hlinksldjump"/>
            <a:extLst>
              <a:ext uri="{FF2B5EF4-FFF2-40B4-BE49-F238E27FC236}">
                <a16:creationId xmlns:a16="http://schemas.microsoft.com/office/drawing/2014/main" id="{AF0DA6B0-5F77-BF91-86EF-DF5C6CEE209C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2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r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03A94864-8F09-C916-B388-D4DEAE51FE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87217869-84A9-76AD-7A50-3CCEBC492CE6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TODAY">
            <a:extLst>
              <a:ext uri="{FF2B5EF4-FFF2-40B4-BE49-F238E27FC236}">
                <a16:creationId xmlns:a16="http://schemas.microsoft.com/office/drawing/2014/main" id="{CE71631B-5405-9E1B-B420-30FA45D21034}"/>
              </a:ext>
            </a:extLst>
          </p:cNvPr>
          <p:cNvSpPr txBox="1"/>
          <p:nvPr/>
        </p:nvSpPr>
        <p:spPr>
          <a:xfrm>
            <a:off x="3070820" y="527050"/>
            <a:ext cx="109855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TODAY</a:t>
            </a:r>
          </a:p>
        </p:txBody>
      </p:sp>
      <p:sp>
        <p:nvSpPr>
          <p:cNvPr id="6" name="Text: Know the time. Find the direction.">
            <a:extLst>
              <a:ext uri="{FF2B5EF4-FFF2-40B4-BE49-F238E27FC236}">
                <a16:creationId xmlns:a16="http://schemas.microsoft.com/office/drawing/2014/main" id="{D90EA5AE-1806-3ECF-49A9-D98F1F676387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Know the time. Find the
direction.</a:t>
            </a:r>
          </a:p>
        </p:txBody>
      </p:sp>
      <p:sp>
        <p:nvSpPr>
          <p:cNvPr id="7" name="Urdu: نماز کا وقت اور قبلے کی سمت">
            <a:extLst>
              <a:ext uri="{FF2B5EF4-FFF2-40B4-BE49-F238E27FC236}">
                <a16:creationId xmlns:a16="http://schemas.microsoft.com/office/drawing/2014/main" id="{3B79034A-D48E-3ED4-64A3-DD3357B51A6E}"/>
              </a:ext>
            </a:extLst>
          </p:cNvPr>
          <p:cNvSpPr txBox="1"/>
          <p:nvPr/>
        </p:nvSpPr>
        <p:spPr>
          <a:xfrm>
            <a:off x="965200" y="3381375"/>
            <a:ext cx="3675126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کا وقت اور قبلے کی سمت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Plan prayer around your location, then find a nearby masjid when you need one.">
            <a:extLst>
              <a:ext uri="{FF2B5EF4-FFF2-40B4-BE49-F238E27FC236}">
                <a16:creationId xmlns:a16="http://schemas.microsoft.com/office/drawing/2014/main" id="{CC93BB98-138C-ED92-2BCE-D3CD7FC51D69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Plan prayer around your location, then find a nearby masjid when
you need one.</a:t>
            </a:r>
          </a:p>
        </p:txBody>
      </p:sp>
      <p:sp>
        <p:nvSpPr>
          <p:cNvPr id="9" name="Urdu: اپنے مقام کے مطابق اوقات دیکھیں اور ضرورت پر قریبی مسجد تلاش کریں۔">
            <a:extLst>
              <a:ext uri="{FF2B5EF4-FFF2-40B4-BE49-F238E27FC236}">
                <a16:creationId xmlns:a16="http://schemas.microsoft.com/office/drawing/2014/main" id="{50F166D0-6A9A-AB67-9335-BC712E2306A7}"/>
              </a:ext>
            </a:extLst>
          </p:cNvPr>
          <p:cNvSpPr txBox="1"/>
          <p:nvPr/>
        </p:nvSpPr>
        <p:spPr>
          <a:xfrm>
            <a:off x="965201" y="5336580"/>
            <a:ext cx="730891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اپنے مقام کے مطابق اوقات دیکھیں اور ضرورت پر قریبی مسجد تلاش کریں۔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Prayer timetable and completion tracker">
            <a:extLst>
              <a:ext uri="{FF2B5EF4-FFF2-40B4-BE49-F238E27FC236}">
                <a16:creationId xmlns:a16="http://schemas.microsoft.com/office/drawing/2014/main" id="{4D52FEF3-E192-72C0-1FA7-E2F6B2E10C38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Prayer timetable and completion tracker</a:t>
            </a:r>
          </a:p>
        </p:txBody>
      </p:sp>
      <p:sp>
        <p:nvSpPr>
          <p:cNvPr id="11" name="Urdu: نماز کا جدول اور ادائیگی کا ریکارڈ">
            <a:extLst>
              <a:ext uri="{FF2B5EF4-FFF2-40B4-BE49-F238E27FC236}">
                <a16:creationId xmlns:a16="http://schemas.microsoft.com/office/drawing/2014/main" id="{06B82020-9AA0-B4DA-5955-7B6279F171D3}"/>
              </a:ext>
            </a:extLst>
          </p:cNvPr>
          <p:cNvSpPr txBox="1"/>
          <p:nvPr/>
        </p:nvSpPr>
        <p:spPr>
          <a:xfrm>
            <a:off x="965201" y="6689130"/>
            <a:ext cx="26432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کا جدول اور ادائیگی کا ریکارڈ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D224B351-1451-6B13-C098-D06E491D8EA3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Qibla compass and true-north bearing">
            <a:extLst>
              <a:ext uri="{FF2B5EF4-FFF2-40B4-BE49-F238E27FC236}">
                <a16:creationId xmlns:a16="http://schemas.microsoft.com/office/drawing/2014/main" id="{C4CC78A2-A84B-88DB-F824-C07A60EC76A8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Qibla compass and true-north bearing</a:t>
            </a:r>
          </a:p>
        </p:txBody>
      </p:sp>
      <p:sp>
        <p:nvSpPr>
          <p:cNvPr id="14" name="Urdu: قبلہ کمپاس اور سمت کی رہنمائی">
            <a:extLst>
              <a:ext uri="{FF2B5EF4-FFF2-40B4-BE49-F238E27FC236}">
                <a16:creationId xmlns:a16="http://schemas.microsoft.com/office/drawing/2014/main" id="{83081D55-C2FA-74EF-03DC-8BD8ABA238EA}"/>
              </a:ext>
            </a:extLst>
          </p:cNvPr>
          <p:cNvSpPr txBox="1"/>
          <p:nvPr/>
        </p:nvSpPr>
        <p:spPr>
          <a:xfrm>
            <a:off x="965201" y="7755930"/>
            <a:ext cx="257816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قبلہ کمپاس اور سمت کی رہنمائی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3BEB4FD5-AC28-5E09-6AA8-DE792CA4AA0B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Nearby masjids, distance and directions">
            <a:extLst>
              <a:ext uri="{FF2B5EF4-FFF2-40B4-BE49-F238E27FC236}">
                <a16:creationId xmlns:a16="http://schemas.microsoft.com/office/drawing/2014/main" id="{598603BD-E44B-AD10-BBCF-AF630C2B3C9C}"/>
              </a:ext>
            </a:extLst>
          </p:cNvPr>
          <p:cNvSpPr txBox="1"/>
          <p:nvPr/>
        </p:nvSpPr>
        <p:spPr>
          <a:xfrm>
            <a:off x="965200" y="84206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Nearby masjids, distance and directions</a:t>
            </a:r>
          </a:p>
        </p:txBody>
      </p:sp>
      <p:sp>
        <p:nvSpPr>
          <p:cNvPr id="17" name="Urdu: قریبی مساجد، فاصلہ اور راستہ">
            <a:extLst>
              <a:ext uri="{FF2B5EF4-FFF2-40B4-BE49-F238E27FC236}">
                <a16:creationId xmlns:a16="http://schemas.microsoft.com/office/drawing/2014/main" id="{9CD916A9-BD50-740B-D30B-6B9CDF0E0CD8}"/>
              </a:ext>
            </a:extLst>
          </p:cNvPr>
          <p:cNvSpPr txBox="1"/>
          <p:nvPr/>
        </p:nvSpPr>
        <p:spPr>
          <a:xfrm>
            <a:off x="965200" y="8822730"/>
            <a:ext cx="24686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قریبی مساجد، فاصلہ اور راستہ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AD1F4105-766D-5F4B-F304-139EBAB06DF7}"/>
              </a:ext>
            </a:extLst>
          </p:cNvPr>
          <p:cNvSpPr txBox="1"/>
          <p:nvPr/>
        </p:nvSpPr>
        <p:spPr>
          <a:xfrm>
            <a:off x="9098558" y="8509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Prayer times &amp; tracker">
            <a:extLst>
              <a:ext uri="{FF2B5EF4-FFF2-40B4-BE49-F238E27FC236}">
                <a16:creationId xmlns:a16="http://schemas.microsoft.com/office/drawing/2014/main" id="{35570DFE-C324-6CFD-A917-677EDB937092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Prayer times &amp; tracker</a:t>
            </a:r>
          </a:p>
        </p:txBody>
      </p:sp>
      <p:sp>
        <p:nvSpPr>
          <p:cNvPr id="20" name="Text: Nearby masjid results">
            <a:extLst>
              <a:ext uri="{FF2B5EF4-FFF2-40B4-BE49-F238E27FC236}">
                <a16:creationId xmlns:a16="http://schemas.microsoft.com/office/drawing/2014/main" id="{559A56B9-F780-3AB6-0775-2DE493D23D60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Nearby masjid results</a:t>
            </a:r>
          </a:p>
        </p:txBody>
      </p:sp>
      <p:sp>
        <p:nvSpPr>
          <p:cNvPr id="21" name="Text: Nearby search and directions require internet and a selected location.">
            <a:extLst>
              <a:ext uri="{FF2B5EF4-FFF2-40B4-BE49-F238E27FC236}">
                <a16:creationId xmlns:a16="http://schemas.microsoft.com/office/drawing/2014/main" id="{FC78BAA1-8442-C7B1-313E-AA3538A3A5F0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FBF5E6"/>
                </a:solidFill>
                <a:latin typeface="Segoe UI" panose="020B0502040204020203" pitchFamily="34" charset="0"/>
              </a:rPr>
              <a:t>Nearby search and directions require internet and a selected location.</a:t>
            </a:r>
          </a:p>
        </p:txBody>
      </p:sp>
      <p:sp>
        <p:nvSpPr>
          <p:cNvPr id="22" name="Text: ANDROID APP PREVIEW">
            <a:extLst>
              <a:ext uri="{FF2B5EF4-FFF2-40B4-BE49-F238E27FC236}">
                <a16:creationId xmlns:a16="http://schemas.microsoft.com/office/drawing/2014/main" id="{6BB91556-C026-A799-ED0F-4DB4794FDAB0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3" name="Text: SILSILA NAQSHBANDIA OWAISIAH">
            <a:extLst>
              <a:ext uri="{FF2B5EF4-FFF2-40B4-BE49-F238E27FC236}">
                <a16:creationId xmlns:a16="http://schemas.microsoft.com/office/drawing/2014/main" id="{0882728F-0D85-0221-644F-A9C7D437A13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4" name="Text: App map">
            <a:extLst>
              <a:ext uri="{FF2B5EF4-FFF2-40B4-BE49-F238E27FC236}">
                <a16:creationId xmlns:a16="http://schemas.microsoft.com/office/drawing/2014/main" id="{025909ED-89FB-1D51-F702-54B7C6858102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5" name="Text: All features">
            <a:extLst>
              <a:ext uri="{FF2B5EF4-FFF2-40B4-BE49-F238E27FC236}">
                <a16:creationId xmlns:a16="http://schemas.microsoft.com/office/drawing/2014/main" id="{0888FA3D-8FEE-8DE2-1146-00D4500A9A4A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6" name="Text: 04 / 35">
            <a:extLst>
              <a:ext uri="{FF2B5EF4-FFF2-40B4-BE49-F238E27FC236}">
                <a16:creationId xmlns:a16="http://schemas.microsoft.com/office/drawing/2014/main" id="{BE54ED13-E4FC-E02B-5A3C-46789322A0DD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04 / 35</a:t>
            </a:r>
          </a:p>
        </p:txBody>
      </p:sp>
      <p:sp>
        <p:nvSpPr>
          <p:cNvPr id="27" name="Text: ‹">
            <a:extLst>
              <a:ext uri="{FF2B5EF4-FFF2-40B4-BE49-F238E27FC236}">
                <a16:creationId xmlns:a16="http://schemas.microsoft.com/office/drawing/2014/main" id="{448338DC-70ED-6475-BFD9-618AE41591F0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8" name="Text: ›">
            <a:extLst>
              <a:ext uri="{FF2B5EF4-FFF2-40B4-BE49-F238E27FC236}">
                <a16:creationId xmlns:a16="http://schemas.microsoft.com/office/drawing/2014/main" id="{E6F32A36-948C-7B4A-161D-59735795EBC1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30" name="Fresh Android screenshot: prayer-en" descr="prayer-en">
            <a:extLst>
              <a:ext uri="{FF2B5EF4-FFF2-40B4-BE49-F238E27FC236}">
                <a16:creationId xmlns:a16="http://schemas.microsoft.com/office/drawing/2014/main" id="{D8E6F811-FBC2-D21A-C9CA-0F93FF01ECF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2" name="Fresh Android screenshot: nearby-en" descr="nearby-en">
            <a:extLst>
              <a:ext uri="{FF2B5EF4-FFF2-40B4-BE49-F238E27FC236}">
                <a16:creationId xmlns:a16="http://schemas.microsoft.com/office/drawing/2014/main" id="{6E137325-D337-8885-D8F0-95578790F13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3" name="Explore: screen=prayer-en">
            <a:hlinkClick r:id="rId6"/>
            <a:extLst>
              <a:ext uri="{FF2B5EF4-FFF2-40B4-BE49-F238E27FC236}">
                <a16:creationId xmlns:a16="http://schemas.microsoft.com/office/drawing/2014/main" id="{EB9ADAD2-E97F-FE7D-2AE9-BD53F46AEDB8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qibla-en">
            <a:hlinkClick r:id="rId7"/>
            <a:extLst>
              <a:ext uri="{FF2B5EF4-FFF2-40B4-BE49-F238E27FC236}">
                <a16:creationId xmlns:a16="http://schemas.microsoft.com/office/drawing/2014/main" id="{50E7F6C3-BD05-049B-D9CB-536862A63C6C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nearby-en">
            <a:hlinkClick r:id="rId8"/>
            <a:extLst>
              <a:ext uri="{FF2B5EF4-FFF2-40B4-BE49-F238E27FC236}">
                <a16:creationId xmlns:a16="http://schemas.microsoft.com/office/drawing/2014/main" id="{9CFA8B7C-B84F-579D-F21C-6EBFE5897ACA}"/>
              </a:ext>
            </a:extLst>
          </p:cNvPr>
          <p:cNvSpPr/>
          <p:nvPr/>
        </p:nvSpPr>
        <p:spPr>
          <a:xfrm>
            <a:off x="965200" y="82804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prayer-en">
            <a:hlinkClick r:id="rId6"/>
            <a:extLst>
              <a:ext uri="{FF2B5EF4-FFF2-40B4-BE49-F238E27FC236}">
                <a16:creationId xmlns:a16="http://schemas.microsoft.com/office/drawing/2014/main" id="{EE47D4F2-EE93-AFF7-288B-02CB4D73D596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screen=nearby-en">
            <a:hlinkClick r:id="rId8"/>
            <a:extLst>
              <a:ext uri="{FF2B5EF4-FFF2-40B4-BE49-F238E27FC236}">
                <a16:creationId xmlns:a16="http://schemas.microsoft.com/office/drawing/2014/main" id="{D7928786-9D15-ED16-8C25-2D554B00B277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D85DFD81-6DAC-8593-1726-7E0C1E46B1CC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re: features">
            <a:hlinkClick r:id="rId10"/>
            <a:extLst>
              <a:ext uri="{FF2B5EF4-FFF2-40B4-BE49-F238E27FC236}">
                <a16:creationId xmlns:a16="http://schemas.microsoft.com/office/drawing/2014/main" id="{2AB3E121-F92C-C8A4-3ADA-ACC4E47E47A0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day">
            <a:hlinkClick r:id="rId11" action="ppaction://hlinksldjump"/>
            <a:extLst>
              <a:ext uri="{FF2B5EF4-FFF2-40B4-BE49-F238E27FC236}">
                <a16:creationId xmlns:a16="http://schemas.microsoft.com/office/drawing/2014/main" id="{A3A83957-9B6F-F57E-AE8C-A9A8A920F519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Navigate: daily-light">
            <a:hlinkClick r:id="rId12" action="ppaction://hlinksldjump"/>
            <a:extLst>
              <a:ext uri="{FF2B5EF4-FFF2-40B4-BE49-F238E27FC236}">
                <a16:creationId xmlns:a16="http://schemas.microsoft.com/office/drawing/2014/main" id="{6E6A9327-4D72-F53B-D446-0A1013D55800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7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aily-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167D8755-9AB4-A116-56EA-6258074C3CD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3B2F9F26-C45F-146A-8376-6469E9832603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TODAY">
            <a:extLst>
              <a:ext uri="{FF2B5EF4-FFF2-40B4-BE49-F238E27FC236}">
                <a16:creationId xmlns:a16="http://schemas.microsoft.com/office/drawing/2014/main" id="{73EB4BF3-32B7-17CA-B9B7-6396B23A37DB}"/>
              </a:ext>
            </a:extLst>
          </p:cNvPr>
          <p:cNvSpPr txBox="1"/>
          <p:nvPr/>
        </p:nvSpPr>
        <p:spPr>
          <a:xfrm>
            <a:off x="3070820" y="527050"/>
            <a:ext cx="109855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TODAY</a:t>
            </a:r>
          </a:p>
        </p:txBody>
      </p:sp>
      <p:sp>
        <p:nvSpPr>
          <p:cNvPr id="6" name="Text: A daily reason to return">
            <a:extLst>
              <a:ext uri="{FF2B5EF4-FFF2-40B4-BE49-F238E27FC236}">
                <a16:creationId xmlns:a16="http://schemas.microsoft.com/office/drawing/2014/main" id="{EB955A3E-AE51-386D-DC51-FC1932FC9C5D}"/>
              </a:ext>
            </a:extLst>
          </p:cNvPr>
          <p:cNvSpPr txBox="1"/>
          <p:nvPr/>
        </p:nvSpPr>
        <p:spPr>
          <a:xfrm>
            <a:off x="6921500" y="1663700"/>
            <a:ext cx="11785600" cy="110291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7085"/>
              </a:lnSpc>
            </a:pPr>
            <a:r>
              <a:rPr lang="en-US" sz="6500">
                <a:solidFill>
                  <a:srgbClr val="153D31"/>
                </a:solidFill>
                <a:latin typeface="Segoe UI Semibold" panose="020B0702040204020203" pitchFamily="34" charset="0"/>
              </a:rPr>
              <a:t>A daily reason to return</a:t>
            </a:r>
          </a:p>
        </p:txBody>
      </p:sp>
      <p:sp>
        <p:nvSpPr>
          <p:cNvPr id="7" name="Urdu: ہر روز کچھ پڑھیں، کچھ عمل کریں">
            <a:extLst>
              <a:ext uri="{FF2B5EF4-FFF2-40B4-BE49-F238E27FC236}">
                <a16:creationId xmlns:a16="http://schemas.microsoft.com/office/drawing/2014/main" id="{76D5091E-E8F5-777E-B17B-05EB6B255F1F}"/>
              </a:ext>
            </a:extLst>
          </p:cNvPr>
          <p:cNvSpPr txBox="1"/>
          <p:nvPr/>
        </p:nvSpPr>
        <p:spPr>
          <a:xfrm>
            <a:off x="6921501" y="2766616"/>
            <a:ext cx="410375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روز کچھ پڑھیں، کچھ عمل کریں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An ayah, Hadith, saying, dua, zikr and a Name of Allah make up Today’s Light.">
            <a:extLst>
              <a:ext uri="{FF2B5EF4-FFF2-40B4-BE49-F238E27FC236}">
                <a16:creationId xmlns:a16="http://schemas.microsoft.com/office/drawing/2014/main" id="{EE4B23AA-D6DE-EDE4-42DE-2FB9E113C99A}"/>
              </a:ext>
            </a:extLst>
          </p:cNvPr>
          <p:cNvSpPr txBox="1"/>
          <p:nvPr/>
        </p:nvSpPr>
        <p:spPr>
          <a:xfrm>
            <a:off x="6921500" y="3714552"/>
            <a:ext cx="10896600" cy="11049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550"/>
              </a:lnSpc>
            </a:pPr>
            <a:r>
              <a:rPr lang="en-US" sz="2500">
                <a:solidFill>
                  <a:srgbClr val="405F52"/>
                </a:solidFill>
                <a:latin typeface="Segoe UI" panose="020B0502040204020203" pitchFamily="34" charset="0"/>
              </a:rPr>
              <a:t>An ayah, Hadith, saying, dua, zikr and a Name of Allah make up Today’s
Light.</a:t>
            </a:r>
          </a:p>
        </p:txBody>
      </p:sp>
      <p:sp>
        <p:nvSpPr>
          <p:cNvPr id="9" name="Urdu: آج کی روشنی میں آیت، حدیث، قول، دعا، ذکر اور اللہ کا ایک نام دیکھیں۔">
            <a:extLst>
              <a:ext uri="{FF2B5EF4-FFF2-40B4-BE49-F238E27FC236}">
                <a16:creationId xmlns:a16="http://schemas.microsoft.com/office/drawing/2014/main" id="{E33D8A3F-694B-A991-1CAD-14B9E08970EA}"/>
              </a:ext>
            </a:extLst>
          </p:cNvPr>
          <p:cNvSpPr txBox="1"/>
          <p:nvPr/>
        </p:nvSpPr>
        <p:spPr>
          <a:xfrm>
            <a:off x="6921501" y="4794052"/>
            <a:ext cx="7678801" cy="7822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560"/>
              </a:lnSpc>
            </a:pPr>
            <a:r>
              <a:rPr lang="ar-AE" sz="24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روشنی میں آیت، حدیث، قول، دعا، ذکر اور اللہ کا ایک نام دیکھیں۔</a:t>
            </a:r>
            <a:endParaRPr lang="en-US" sz="24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Read the daily ayah">
            <a:extLst>
              <a:ext uri="{FF2B5EF4-FFF2-40B4-BE49-F238E27FC236}">
                <a16:creationId xmlns:a16="http://schemas.microsoft.com/office/drawing/2014/main" id="{43C6136D-2A18-740B-E8BD-74940C64D3F7}"/>
              </a:ext>
            </a:extLst>
          </p:cNvPr>
          <p:cNvSpPr txBox="1"/>
          <p:nvPr/>
        </p:nvSpPr>
        <p:spPr>
          <a:xfrm>
            <a:off x="6921500" y="587533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Read the daily ayah</a:t>
            </a:r>
          </a:p>
        </p:txBody>
      </p:sp>
      <p:sp>
        <p:nvSpPr>
          <p:cNvPr id="11" name="Urdu: آج کی آیت پڑھیں">
            <a:extLst>
              <a:ext uri="{FF2B5EF4-FFF2-40B4-BE49-F238E27FC236}">
                <a16:creationId xmlns:a16="http://schemas.microsoft.com/office/drawing/2014/main" id="{F745BB42-428C-C572-AD39-0D7A8F58083C}"/>
              </a:ext>
            </a:extLst>
          </p:cNvPr>
          <p:cNvSpPr txBox="1"/>
          <p:nvPr/>
        </p:nvSpPr>
        <p:spPr>
          <a:xfrm>
            <a:off x="6921500" y="6277372"/>
            <a:ext cx="15605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آیت پڑھیں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0CB8EDD3-F2E9-2516-3A8E-51AE392057F3}"/>
              </a:ext>
            </a:extLst>
          </p:cNvPr>
          <p:cNvSpPr txBox="1"/>
          <p:nvPr/>
        </p:nvSpPr>
        <p:spPr>
          <a:xfrm>
            <a:off x="17404358" y="591919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Open tafsir for today’s ayah">
            <a:extLst>
              <a:ext uri="{FF2B5EF4-FFF2-40B4-BE49-F238E27FC236}">
                <a16:creationId xmlns:a16="http://schemas.microsoft.com/office/drawing/2014/main" id="{0FC92737-045C-C3F9-3D71-E45489E78EB5}"/>
              </a:ext>
            </a:extLst>
          </p:cNvPr>
          <p:cNvSpPr txBox="1"/>
          <p:nvPr/>
        </p:nvSpPr>
        <p:spPr>
          <a:xfrm>
            <a:off x="6921500" y="703103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Open tafsir for today’s ayah</a:t>
            </a:r>
          </a:p>
        </p:txBody>
      </p:sp>
      <p:sp>
        <p:nvSpPr>
          <p:cNvPr id="14" name="Urdu: آج کی آیت کی تفسیر کھولیں">
            <a:extLst>
              <a:ext uri="{FF2B5EF4-FFF2-40B4-BE49-F238E27FC236}">
                <a16:creationId xmlns:a16="http://schemas.microsoft.com/office/drawing/2014/main" id="{B108EE6C-9AB0-5467-23EC-DEA259C38333}"/>
              </a:ext>
            </a:extLst>
          </p:cNvPr>
          <p:cNvSpPr txBox="1"/>
          <p:nvPr/>
        </p:nvSpPr>
        <p:spPr>
          <a:xfrm>
            <a:off x="6921500" y="7433072"/>
            <a:ext cx="22717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آیت کی تفسیر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E50CE6B5-B849-4681-11C8-BF4C050953FF}"/>
              </a:ext>
            </a:extLst>
          </p:cNvPr>
          <p:cNvSpPr txBox="1"/>
          <p:nvPr/>
        </p:nvSpPr>
        <p:spPr>
          <a:xfrm>
            <a:off x="17404358" y="707489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Keep a private routine in My Day">
            <a:extLst>
              <a:ext uri="{FF2B5EF4-FFF2-40B4-BE49-F238E27FC236}">
                <a16:creationId xmlns:a16="http://schemas.microsoft.com/office/drawing/2014/main" id="{263D4C1F-074E-934F-3D47-81D315C1615C}"/>
              </a:ext>
            </a:extLst>
          </p:cNvPr>
          <p:cNvSpPr txBox="1"/>
          <p:nvPr/>
        </p:nvSpPr>
        <p:spPr>
          <a:xfrm>
            <a:off x="6921500" y="8141692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Keep a private routine in My Day</a:t>
            </a:r>
          </a:p>
        </p:txBody>
      </p:sp>
      <p:sp>
        <p:nvSpPr>
          <p:cNvPr id="17" name="Urdu: میرا دن میں اپنا معمول سنبھالیں">
            <a:extLst>
              <a:ext uri="{FF2B5EF4-FFF2-40B4-BE49-F238E27FC236}">
                <a16:creationId xmlns:a16="http://schemas.microsoft.com/office/drawing/2014/main" id="{FE06650C-56C4-5BB7-BEBB-F543B12B3AB9}"/>
              </a:ext>
            </a:extLst>
          </p:cNvPr>
          <p:cNvSpPr txBox="1"/>
          <p:nvPr/>
        </p:nvSpPr>
        <p:spPr>
          <a:xfrm>
            <a:off x="6921501" y="8543727"/>
            <a:ext cx="267500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میرا دن میں اپنا معمول سنبھالیں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Today’s Light · Daily ayah">
            <a:extLst>
              <a:ext uri="{FF2B5EF4-FFF2-40B4-BE49-F238E27FC236}">
                <a16:creationId xmlns:a16="http://schemas.microsoft.com/office/drawing/2014/main" id="{25A11906-4879-6AB4-C3D9-4F306C2F4020}"/>
              </a:ext>
            </a:extLst>
          </p:cNvPr>
          <p:cNvSpPr txBox="1"/>
          <p:nvPr/>
        </p:nvSpPr>
        <p:spPr>
          <a:xfrm>
            <a:off x="1270000" y="10182423"/>
            <a:ext cx="44831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Today’s Light · Daily ayah</a:t>
            </a:r>
          </a:p>
        </p:txBody>
      </p:sp>
      <p:sp>
        <p:nvSpPr>
          <p:cNvPr id="19" name="Text: ANDROID APP PREVIEW">
            <a:extLst>
              <a:ext uri="{FF2B5EF4-FFF2-40B4-BE49-F238E27FC236}">
                <a16:creationId xmlns:a16="http://schemas.microsoft.com/office/drawing/2014/main" id="{384D9177-343F-7190-A278-A5B4CE15390C}"/>
              </a:ext>
            </a:extLst>
          </p:cNvPr>
          <p:cNvSpPr txBox="1"/>
          <p:nvPr/>
        </p:nvSpPr>
        <p:spPr>
          <a:xfrm>
            <a:off x="12700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0" name="Text: SILSILA NAQSHBANDIA OWAISIAH">
            <a:extLst>
              <a:ext uri="{FF2B5EF4-FFF2-40B4-BE49-F238E27FC236}">
                <a16:creationId xmlns:a16="http://schemas.microsoft.com/office/drawing/2014/main" id="{0538A3B8-DCF4-55A1-CFE5-198E63CC96FF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1" name="Text: App map">
            <a:extLst>
              <a:ext uri="{FF2B5EF4-FFF2-40B4-BE49-F238E27FC236}">
                <a16:creationId xmlns:a16="http://schemas.microsoft.com/office/drawing/2014/main" id="{8E542DFA-5C46-64A0-6C8A-2989F9D0E9DF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2" name="Text: All features">
            <a:extLst>
              <a:ext uri="{FF2B5EF4-FFF2-40B4-BE49-F238E27FC236}">
                <a16:creationId xmlns:a16="http://schemas.microsoft.com/office/drawing/2014/main" id="{BEB065AF-3F84-8FA9-2D50-7A5C016EC008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3" name="Text: 05 / 35">
            <a:extLst>
              <a:ext uri="{FF2B5EF4-FFF2-40B4-BE49-F238E27FC236}">
                <a16:creationId xmlns:a16="http://schemas.microsoft.com/office/drawing/2014/main" id="{E0F9E316-37BF-D9D8-E7CC-68CE51A8207D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05 / 35</a:t>
            </a:r>
          </a:p>
        </p:txBody>
      </p:sp>
      <p:sp>
        <p:nvSpPr>
          <p:cNvPr id="24" name="Text: ‹">
            <a:extLst>
              <a:ext uri="{FF2B5EF4-FFF2-40B4-BE49-F238E27FC236}">
                <a16:creationId xmlns:a16="http://schemas.microsoft.com/office/drawing/2014/main" id="{5B1DEB95-9ACB-920E-94A8-EBAA8EDD8511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5" name="Text: ›">
            <a:extLst>
              <a:ext uri="{FF2B5EF4-FFF2-40B4-BE49-F238E27FC236}">
                <a16:creationId xmlns:a16="http://schemas.microsoft.com/office/drawing/2014/main" id="{62C12FB1-E745-2953-5F71-6C7D12EAE52C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7" name="Fresh Android screenshot: noor-ayah-en" descr="noor-ayah-en">
            <a:extLst>
              <a:ext uri="{FF2B5EF4-FFF2-40B4-BE49-F238E27FC236}">
                <a16:creationId xmlns:a16="http://schemas.microsoft.com/office/drawing/2014/main" id="{B988E5C6-65C2-677A-4873-A3B1FF4961A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41400"/>
            <a:ext cx="4889500" cy="9595445"/>
          </a:xfrm>
          <a:prstGeom prst="rect">
            <a:avLst/>
          </a:prstGeom>
        </p:spPr>
      </p:pic>
      <p:sp>
        <p:nvSpPr>
          <p:cNvPr id="28" name="Explore: screen=noor-ayah-en">
            <a:hlinkClick r:id="rId5"/>
            <a:extLst>
              <a:ext uri="{FF2B5EF4-FFF2-40B4-BE49-F238E27FC236}">
                <a16:creationId xmlns:a16="http://schemas.microsoft.com/office/drawing/2014/main" id="{28140464-456A-5772-9804-2859FA5D1CA7}"/>
              </a:ext>
            </a:extLst>
          </p:cNvPr>
          <p:cNvSpPr/>
          <p:nvPr/>
        </p:nvSpPr>
        <p:spPr>
          <a:xfrm>
            <a:off x="6921500" y="569059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xplore: screen=noor-tafsir-en">
            <a:hlinkClick r:id="rId6"/>
            <a:extLst>
              <a:ext uri="{FF2B5EF4-FFF2-40B4-BE49-F238E27FC236}">
                <a16:creationId xmlns:a16="http://schemas.microsoft.com/office/drawing/2014/main" id="{E8B22B8C-1B59-A409-E778-63368AE54C55}"/>
              </a:ext>
            </a:extLst>
          </p:cNvPr>
          <p:cNvSpPr/>
          <p:nvPr/>
        </p:nvSpPr>
        <p:spPr>
          <a:xfrm>
            <a:off x="6921500" y="684629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xplore: screen=noor-ayah-en">
            <a:hlinkClick r:id="rId5"/>
            <a:extLst>
              <a:ext uri="{FF2B5EF4-FFF2-40B4-BE49-F238E27FC236}">
                <a16:creationId xmlns:a16="http://schemas.microsoft.com/office/drawing/2014/main" id="{13585327-C58D-2B8D-8FDC-C688B48F091D}"/>
              </a:ext>
            </a:extLst>
          </p:cNvPr>
          <p:cNvSpPr/>
          <p:nvPr/>
        </p:nvSpPr>
        <p:spPr>
          <a:xfrm>
            <a:off x="1270000" y="1422400"/>
            <a:ext cx="3873500" cy="8452445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Navigate: architecture">
            <a:hlinkClick r:id="rId7" action="ppaction://hlinksldjump"/>
            <a:extLst>
              <a:ext uri="{FF2B5EF4-FFF2-40B4-BE49-F238E27FC236}">
                <a16:creationId xmlns:a16="http://schemas.microsoft.com/office/drawing/2014/main" id="{B9D6D6B5-4B37-8292-340C-CAA4D0533456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features">
            <a:hlinkClick r:id="rId8"/>
            <a:extLst>
              <a:ext uri="{FF2B5EF4-FFF2-40B4-BE49-F238E27FC236}">
                <a16:creationId xmlns:a16="http://schemas.microsoft.com/office/drawing/2014/main" id="{A649BF99-4623-9D9A-FF15-2FC4FC97C79D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Navigate: direction">
            <a:hlinkClick r:id="rId9" action="ppaction://hlinksldjump"/>
            <a:extLst>
              <a:ext uri="{FF2B5EF4-FFF2-40B4-BE49-F238E27FC236}">
                <a16:creationId xmlns:a16="http://schemas.microsoft.com/office/drawing/2014/main" id="{E34556F9-13F0-5256-0779-8F1068322F3A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Navigate: read-quran">
            <a:hlinkClick r:id="rId10" action="ppaction://hlinksldjump"/>
            <a:extLst>
              <a:ext uri="{FF2B5EF4-FFF2-40B4-BE49-F238E27FC236}">
                <a16:creationId xmlns:a16="http://schemas.microsoft.com/office/drawing/2014/main" id="{2A043F01-69F4-14C3-5DB1-F0AC546E05D9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1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ad-qu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B2137AFA-1734-140D-46AA-92134443DE6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3ECD46A2-A93C-C46F-C1D5-B43E0D73FA81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5F57E72F-948B-5AF3-9A10-AAC7895C8A2C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The Quran, always close">
            <a:extLst>
              <a:ext uri="{FF2B5EF4-FFF2-40B4-BE49-F238E27FC236}">
                <a16:creationId xmlns:a16="http://schemas.microsoft.com/office/drawing/2014/main" id="{81C61BF4-78D7-5173-97B2-F891FDD3AFBD}"/>
              </a:ext>
            </a:extLst>
          </p:cNvPr>
          <p:cNvSpPr txBox="1"/>
          <p:nvPr/>
        </p:nvSpPr>
        <p:spPr>
          <a:xfrm>
            <a:off x="965200" y="1600200"/>
            <a:ext cx="8547100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The Quran, always close</a:t>
            </a:r>
          </a:p>
        </p:txBody>
      </p:sp>
      <p:sp>
        <p:nvSpPr>
          <p:cNvPr id="7" name="Urdu: قرآن کا مطالعہ، ہر وقت ساتھ">
            <a:extLst>
              <a:ext uri="{FF2B5EF4-FFF2-40B4-BE49-F238E27FC236}">
                <a16:creationId xmlns:a16="http://schemas.microsoft.com/office/drawing/2014/main" id="{D757FAC4-DFB0-63F1-0945-2257CE080F76}"/>
              </a:ext>
            </a:extLst>
          </p:cNvPr>
          <p:cNvSpPr txBox="1"/>
          <p:nvPr/>
        </p:nvSpPr>
        <p:spPr>
          <a:xfrm>
            <a:off x="965200" y="2592388"/>
            <a:ext cx="3667188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 کا مطالعہ، ہر وقت ساتھ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Open a surah, choose a parah, or return to the ayah where you stopped.">
            <a:extLst>
              <a:ext uri="{FF2B5EF4-FFF2-40B4-BE49-F238E27FC236}">
                <a16:creationId xmlns:a16="http://schemas.microsoft.com/office/drawing/2014/main" id="{347D0337-7026-8B21-0FEE-80B2EAFF1D4D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Open a surah, choose a parah, or return to the ayah where you
stopped.</a:t>
            </a:r>
          </a:p>
        </p:txBody>
      </p:sp>
      <p:sp>
        <p:nvSpPr>
          <p:cNvPr id="9" name="Urdu: سورت یا پارہ کھولیں، یا جہاں مطالعہ چھوڑا تھا وہیں سے جاری رکھیں۔">
            <a:extLst>
              <a:ext uri="{FF2B5EF4-FFF2-40B4-BE49-F238E27FC236}">
                <a16:creationId xmlns:a16="http://schemas.microsoft.com/office/drawing/2014/main" id="{38209F32-81DD-1178-C940-5458CBC206C4}"/>
              </a:ext>
            </a:extLst>
          </p:cNvPr>
          <p:cNvSpPr txBox="1"/>
          <p:nvPr/>
        </p:nvSpPr>
        <p:spPr>
          <a:xfrm>
            <a:off x="965201" y="4547592"/>
            <a:ext cx="668661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سورت یا پارہ کھولیں، یا جہاں مطالعہ چھوڑا تھا وہیں سے جاری رکھیں۔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Browse all 114 surahs">
            <a:extLst>
              <a:ext uri="{FF2B5EF4-FFF2-40B4-BE49-F238E27FC236}">
                <a16:creationId xmlns:a16="http://schemas.microsoft.com/office/drawing/2014/main" id="{2041AFC8-6144-96F4-3D17-F69FCE4D8445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Browse all 114 surahs</a:t>
            </a:r>
          </a:p>
        </p:txBody>
      </p:sp>
      <p:sp>
        <p:nvSpPr>
          <p:cNvPr id="11" name="Urdu: تمام 114 سورتیں دیکھیں">
            <a:extLst>
              <a:ext uri="{FF2B5EF4-FFF2-40B4-BE49-F238E27FC236}">
                <a16:creationId xmlns:a16="http://schemas.microsoft.com/office/drawing/2014/main" id="{B03EBC9C-92FE-3F19-5C3F-261730CD5B0A}"/>
              </a:ext>
            </a:extLst>
          </p:cNvPr>
          <p:cNvSpPr txBox="1"/>
          <p:nvPr/>
        </p:nvSpPr>
        <p:spPr>
          <a:xfrm>
            <a:off x="965200" y="5900142"/>
            <a:ext cx="21304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تمام 114 سورتیں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3019E269-D5DD-992E-C852-1E2935C29FA4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Browse all 30 parahs">
            <a:extLst>
              <a:ext uri="{FF2B5EF4-FFF2-40B4-BE49-F238E27FC236}">
                <a16:creationId xmlns:a16="http://schemas.microsoft.com/office/drawing/2014/main" id="{06208AAA-5C05-9A0C-2B75-3BB3537C56B7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Browse all 30 parahs</a:t>
            </a:r>
          </a:p>
        </p:txBody>
      </p:sp>
      <p:sp>
        <p:nvSpPr>
          <p:cNvPr id="14" name="Urdu: تمام 30 پارے دیکھیں">
            <a:extLst>
              <a:ext uri="{FF2B5EF4-FFF2-40B4-BE49-F238E27FC236}">
                <a16:creationId xmlns:a16="http://schemas.microsoft.com/office/drawing/2014/main" id="{70D02BF4-3D79-CC9A-41FA-4AB1D4076FEA}"/>
              </a:ext>
            </a:extLst>
          </p:cNvPr>
          <p:cNvSpPr txBox="1"/>
          <p:nvPr/>
        </p:nvSpPr>
        <p:spPr>
          <a:xfrm>
            <a:off x="965200" y="6966942"/>
            <a:ext cx="19288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تمام 30 پارے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5A0D340D-0E13-AEE8-74EE-FB949B0DA196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Read Arabic with translation">
            <a:extLst>
              <a:ext uri="{FF2B5EF4-FFF2-40B4-BE49-F238E27FC236}">
                <a16:creationId xmlns:a16="http://schemas.microsoft.com/office/drawing/2014/main" id="{28405852-6DA6-F5B4-E082-EC7A41610048}"/>
              </a:ext>
            </a:extLst>
          </p:cNvPr>
          <p:cNvSpPr txBox="1"/>
          <p:nvPr/>
        </p:nvSpPr>
        <p:spPr>
          <a:xfrm>
            <a:off x="965200" y="76317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Read Arabic with translation</a:t>
            </a:r>
          </a:p>
        </p:txBody>
      </p:sp>
      <p:sp>
        <p:nvSpPr>
          <p:cNvPr id="17" name="Urdu: عربی متن کے ساتھ ترجمہ پڑھیں">
            <a:extLst>
              <a:ext uri="{FF2B5EF4-FFF2-40B4-BE49-F238E27FC236}">
                <a16:creationId xmlns:a16="http://schemas.microsoft.com/office/drawing/2014/main" id="{40EFDC2A-43C4-8B21-8453-4C947C2BD7D0}"/>
              </a:ext>
            </a:extLst>
          </p:cNvPr>
          <p:cNvSpPr txBox="1"/>
          <p:nvPr/>
        </p:nvSpPr>
        <p:spPr>
          <a:xfrm>
            <a:off x="965201" y="8033742"/>
            <a:ext cx="255276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عربی متن کے ساتھ ترجمہ پڑھیں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BC723F76-30E9-5A07-1E6A-E6984B2CC4B2}"/>
              </a:ext>
            </a:extLst>
          </p:cNvPr>
          <p:cNvSpPr txBox="1"/>
          <p:nvPr/>
        </p:nvSpPr>
        <p:spPr>
          <a:xfrm>
            <a:off x="9098558" y="77200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Quran · Surah list">
            <a:extLst>
              <a:ext uri="{FF2B5EF4-FFF2-40B4-BE49-F238E27FC236}">
                <a16:creationId xmlns:a16="http://schemas.microsoft.com/office/drawing/2014/main" id="{3D3B4580-B4C0-E391-4C56-67F8C5AABF02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Quran · Surah list</a:t>
            </a:r>
          </a:p>
        </p:txBody>
      </p:sp>
      <p:sp>
        <p:nvSpPr>
          <p:cNvPr id="20" name="Text: Al-Faatiha · Urdu translation">
            <a:extLst>
              <a:ext uri="{FF2B5EF4-FFF2-40B4-BE49-F238E27FC236}">
                <a16:creationId xmlns:a16="http://schemas.microsoft.com/office/drawing/2014/main" id="{648469DF-2178-7B7D-DAD4-B5A7BEFBD5D8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Al-Faatiha · Urdu translation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43FF1B2E-F0CF-12BC-9CF1-8AF2B6E90745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8867540D-0430-77A1-91C8-A66D2B745191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7E696FFE-C1FE-5BF6-4132-3F569954D79E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E5C63CE0-2BA5-D8AC-6B85-AE5A41C03E38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06 / 35">
            <a:extLst>
              <a:ext uri="{FF2B5EF4-FFF2-40B4-BE49-F238E27FC236}">
                <a16:creationId xmlns:a16="http://schemas.microsoft.com/office/drawing/2014/main" id="{3AC2ACDB-B736-F628-54A2-1543E1A174E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06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58C1A66B-AE4A-66C9-463F-D875BB9372EF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E6D50FA0-52BC-C76A-F04B-CE899B275BFF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quran-en" descr="quran-en">
            <a:extLst>
              <a:ext uri="{FF2B5EF4-FFF2-40B4-BE49-F238E27FC236}">
                <a16:creationId xmlns:a16="http://schemas.microsoft.com/office/drawing/2014/main" id="{89BFD07A-D92D-0C70-EC8C-4DC966D51B1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quran-ayah-ur" descr="quran-ayah-ur">
            <a:extLst>
              <a:ext uri="{FF2B5EF4-FFF2-40B4-BE49-F238E27FC236}">
                <a16:creationId xmlns:a16="http://schemas.microsoft.com/office/drawing/2014/main" id="{CD3D8736-E751-0BFD-2A30-658FFE36D77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quran-en">
            <a:hlinkClick r:id="rId6"/>
            <a:extLst>
              <a:ext uri="{FF2B5EF4-FFF2-40B4-BE49-F238E27FC236}">
                <a16:creationId xmlns:a16="http://schemas.microsoft.com/office/drawing/2014/main" id="{A4B05536-E614-465C-B175-0883F97AB118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parah-en">
            <a:hlinkClick r:id="rId7"/>
            <a:extLst>
              <a:ext uri="{FF2B5EF4-FFF2-40B4-BE49-F238E27FC236}">
                <a16:creationId xmlns:a16="http://schemas.microsoft.com/office/drawing/2014/main" id="{971B8E43-C2BF-AE27-0838-DC48DE3C1DBC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quran-ayah-ur">
            <a:hlinkClick r:id="rId8"/>
            <a:extLst>
              <a:ext uri="{FF2B5EF4-FFF2-40B4-BE49-F238E27FC236}">
                <a16:creationId xmlns:a16="http://schemas.microsoft.com/office/drawing/2014/main" id="{884E50DF-15D6-2CC9-1A73-397903F52652}"/>
              </a:ext>
            </a:extLst>
          </p:cNvPr>
          <p:cNvSpPr/>
          <p:nvPr/>
        </p:nvSpPr>
        <p:spPr>
          <a:xfrm>
            <a:off x="965200" y="74914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quran-en">
            <a:hlinkClick r:id="rId6"/>
            <a:extLst>
              <a:ext uri="{FF2B5EF4-FFF2-40B4-BE49-F238E27FC236}">
                <a16:creationId xmlns:a16="http://schemas.microsoft.com/office/drawing/2014/main" id="{588180F9-7F4C-D944-65D2-86CEDDAE6D28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quran-ayah-ur">
            <a:hlinkClick r:id="rId8"/>
            <a:extLst>
              <a:ext uri="{FF2B5EF4-FFF2-40B4-BE49-F238E27FC236}">
                <a16:creationId xmlns:a16="http://schemas.microsoft.com/office/drawing/2014/main" id="{14A0D9ED-A097-A303-5061-33AB36A711A3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9AAF7077-FC2F-E741-5E4B-3BB73C8AF088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re: features">
            <a:hlinkClick r:id="rId10"/>
            <a:extLst>
              <a:ext uri="{FF2B5EF4-FFF2-40B4-BE49-F238E27FC236}">
                <a16:creationId xmlns:a16="http://schemas.microsoft.com/office/drawing/2014/main" id="{0F1D357E-FB6D-F96C-C036-77337F30EA02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daily-light">
            <a:hlinkClick r:id="rId11" action="ppaction://hlinksldjump"/>
            <a:extLst>
              <a:ext uri="{FF2B5EF4-FFF2-40B4-BE49-F238E27FC236}">
                <a16:creationId xmlns:a16="http://schemas.microsoft.com/office/drawing/2014/main" id="{4BCB9483-FED3-A504-5924-81A6156FC2E2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understand">
            <a:hlinkClick r:id="rId12" action="ppaction://hlinksldjump"/>
            <a:extLst>
              <a:ext uri="{FF2B5EF4-FFF2-40B4-BE49-F238E27FC236}">
                <a16:creationId xmlns:a16="http://schemas.microsoft.com/office/drawing/2014/main" id="{D40649FB-7618-E95C-A7A7-FCB9C2590700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43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underst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91155C6F-4043-06AA-330E-BDC2A95CC0E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13F3D406-A2A9-3309-38C0-418C136243E2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33596EB6-9894-B38D-26F0-20B112F2C491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Understanding begins at the ayah">
            <a:extLst>
              <a:ext uri="{FF2B5EF4-FFF2-40B4-BE49-F238E27FC236}">
                <a16:creationId xmlns:a16="http://schemas.microsoft.com/office/drawing/2014/main" id="{A365210C-E2E1-7351-B284-FF759F65588A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Understanding begins at
the ayah</a:t>
            </a:r>
          </a:p>
        </p:txBody>
      </p:sp>
      <p:sp>
        <p:nvSpPr>
          <p:cNvPr id="7" name="Urdu: اسی آیت کا ترجمہ اور تفسیر">
            <a:extLst>
              <a:ext uri="{FF2B5EF4-FFF2-40B4-BE49-F238E27FC236}">
                <a16:creationId xmlns:a16="http://schemas.microsoft.com/office/drawing/2014/main" id="{0A86207B-FCA6-D7CD-CE17-5C795D1A42B7}"/>
              </a:ext>
            </a:extLst>
          </p:cNvPr>
          <p:cNvSpPr txBox="1"/>
          <p:nvPr/>
        </p:nvSpPr>
        <p:spPr>
          <a:xfrm>
            <a:off x="965200" y="3381375"/>
            <a:ext cx="3368738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اسی آیت کا ترجمہ اور تفسیر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Akram-ut-Tarajum, Akram-ut-Tafaseer and Asrar-at-Tanzil connect reading with deeper study.">
            <a:extLst>
              <a:ext uri="{FF2B5EF4-FFF2-40B4-BE49-F238E27FC236}">
                <a16:creationId xmlns:a16="http://schemas.microsoft.com/office/drawing/2014/main" id="{AE2C0507-B4F8-60B6-8BFA-E5886BC8545A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Akram-ut-Tarajum, Akram-ut-Tafaseer and Asrar-at-Tanzil
connect reading with deeper study.</a:t>
            </a:r>
          </a:p>
        </p:txBody>
      </p:sp>
      <p:sp>
        <p:nvSpPr>
          <p:cNvPr id="9" name="Urdu: اکرم التراجم، اکرم التفاسیر اور اسرار التنزیل کے ذریعے آیت کو مزید سمجھیں۔">
            <a:extLst>
              <a:ext uri="{FF2B5EF4-FFF2-40B4-BE49-F238E27FC236}">
                <a16:creationId xmlns:a16="http://schemas.microsoft.com/office/drawing/2014/main" id="{800A9D15-36D7-DE4A-4FE9-0D01A247954E}"/>
              </a:ext>
            </a:extLst>
          </p:cNvPr>
          <p:cNvSpPr txBox="1"/>
          <p:nvPr/>
        </p:nvSpPr>
        <p:spPr>
          <a:xfrm>
            <a:off x="965200" y="5336580"/>
            <a:ext cx="740892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اکرم التراجم، اکرم التفاسیر اور اسرار التنزیل کے ذریعے آیت کو مزید سمجھیں۔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Translation beside the Arabic text">
            <a:extLst>
              <a:ext uri="{FF2B5EF4-FFF2-40B4-BE49-F238E27FC236}">
                <a16:creationId xmlns:a16="http://schemas.microsoft.com/office/drawing/2014/main" id="{5645EB9D-33FE-AC87-26F7-8CECD9132323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Translation beside the Arabic text</a:t>
            </a:r>
          </a:p>
        </p:txBody>
      </p:sp>
      <p:sp>
        <p:nvSpPr>
          <p:cNvPr id="11" name="Urdu: عربی متن کے ساتھ ترجمہ">
            <a:extLst>
              <a:ext uri="{FF2B5EF4-FFF2-40B4-BE49-F238E27FC236}">
                <a16:creationId xmlns:a16="http://schemas.microsoft.com/office/drawing/2014/main" id="{EC6294C0-829A-B7B4-F717-8FD369819F1E}"/>
              </a:ext>
            </a:extLst>
          </p:cNvPr>
          <p:cNvSpPr txBox="1"/>
          <p:nvPr/>
        </p:nvSpPr>
        <p:spPr>
          <a:xfrm>
            <a:off x="965201" y="6689130"/>
            <a:ext cx="20209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عربی متن کے ساتھ ترجمہ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46DD7343-C118-3C41-FE14-FE075F796C21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English tafsir for the selected ayah">
            <a:extLst>
              <a:ext uri="{FF2B5EF4-FFF2-40B4-BE49-F238E27FC236}">
                <a16:creationId xmlns:a16="http://schemas.microsoft.com/office/drawing/2014/main" id="{1164C282-175F-14BF-7E87-BAC3B233DDCF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English tafsir for the selected ayah</a:t>
            </a:r>
          </a:p>
        </p:txBody>
      </p:sp>
      <p:sp>
        <p:nvSpPr>
          <p:cNvPr id="14" name="Urdu: منتخب آیت کی انگریزی تفسیر">
            <a:extLst>
              <a:ext uri="{FF2B5EF4-FFF2-40B4-BE49-F238E27FC236}">
                <a16:creationId xmlns:a16="http://schemas.microsoft.com/office/drawing/2014/main" id="{CF6F6070-176E-0D4A-2622-65B6393095D3}"/>
              </a:ext>
            </a:extLst>
          </p:cNvPr>
          <p:cNvSpPr txBox="1"/>
          <p:nvPr/>
        </p:nvSpPr>
        <p:spPr>
          <a:xfrm>
            <a:off x="965200" y="7755930"/>
            <a:ext cx="23717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منتخب آیت کی انگریزی تفسیر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CCA29F91-7D75-6F7F-9A7F-E2A1223B4E95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Urdu tafsir in the same reader">
            <a:extLst>
              <a:ext uri="{FF2B5EF4-FFF2-40B4-BE49-F238E27FC236}">
                <a16:creationId xmlns:a16="http://schemas.microsoft.com/office/drawing/2014/main" id="{A07BF218-2E07-EE5A-EB29-362D3D5A68A1}"/>
              </a:ext>
            </a:extLst>
          </p:cNvPr>
          <p:cNvSpPr txBox="1"/>
          <p:nvPr/>
        </p:nvSpPr>
        <p:spPr>
          <a:xfrm>
            <a:off x="965200" y="84206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Urdu tafsir in the same reader</a:t>
            </a:r>
          </a:p>
        </p:txBody>
      </p:sp>
      <p:sp>
        <p:nvSpPr>
          <p:cNvPr id="17" name="Urdu: اسی صفحے پر اردو تفسیر">
            <a:extLst>
              <a:ext uri="{FF2B5EF4-FFF2-40B4-BE49-F238E27FC236}">
                <a16:creationId xmlns:a16="http://schemas.microsoft.com/office/drawing/2014/main" id="{6F2182EE-4C5B-CEDA-5590-39EE2C33E967}"/>
              </a:ext>
            </a:extLst>
          </p:cNvPr>
          <p:cNvSpPr txBox="1"/>
          <p:nvPr/>
        </p:nvSpPr>
        <p:spPr>
          <a:xfrm>
            <a:off x="965200" y="8822730"/>
            <a:ext cx="17891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اسی صفحے پر اردو تفسیر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77BE3C2C-7C7D-5BAA-7689-054AB3EFF957}"/>
              </a:ext>
            </a:extLst>
          </p:cNvPr>
          <p:cNvSpPr txBox="1"/>
          <p:nvPr/>
        </p:nvSpPr>
        <p:spPr>
          <a:xfrm>
            <a:off x="9098558" y="8509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Asrar-at-Tanzil · English tafsir">
            <a:extLst>
              <a:ext uri="{FF2B5EF4-FFF2-40B4-BE49-F238E27FC236}">
                <a16:creationId xmlns:a16="http://schemas.microsoft.com/office/drawing/2014/main" id="{CCC13BEB-9CC8-3BBA-3778-CDD4CF467DF5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Asrar-at-Tanzil · English tafsir</a:t>
            </a:r>
          </a:p>
        </p:txBody>
      </p:sp>
      <p:sp>
        <p:nvSpPr>
          <p:cNvPr id="20" name="Text: Akram-ut-Tafaseer · Urdu tafsir">
            <a:extLst>
              <a:ext uri="{FF2B5EF4-FFF2-40B4-BE49-F238E27FC236}">
                <a16:creationId xmlns:a16="http://schemas.microsoft.com/office/drawing/2014/main" id="{D2CAD26C-C255-D2AC-FC93-D55273A46219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Akram-ut-Tafaseer · Urdu tafsir</a:t>
            </a:r>
          </a:p>
        </p:txBody>
      </p:sp>
      <p:sp>
        <p:nvSpPr>
          <p:cNvPr id="21" name="Text: Commentary availability varies by work and language; full-volume alternatives are offered ">
            <a:extLst>
              <a:ext uri="{FF2B5EF4-FFF2-40B4-BE49-F238E27FC236}">
                <a16:creationId xmlns:a16="http://schemas.microsoft.com/office/drawing/2014/main" id="{E74A7DC7-6263-B2E3-407D-C9E07DE7BD00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FBF5E6"/>
                </a:solidFill>
                <a:latin typeface="Segoe UI" panose="020B0502040204020203" pitchFamily="34" charset="0"/>
              </a:rPr>
              <a:t>Commentary availability varies by work and language; full-volume alternatives are offered where available.</a:t>
            </a:r>
          </a:p>
        </p:txBody>
      </p:sp>
      <p:sp>
        <p:nvSpPr>
          <p:cNvPr id="22" name="Text: ANDROID APP PREVIEW">
            <a:extLst>
              <a:ext uri="{FF2B5EF4-FFF2-40B4-BE49-F238E27FC236}">
                <a16:creationId xmlns:a16="http://schemas.microsoft.com/office/drawing/2014/main" id="{F3C071A9-7956-8842-253D-A59A54F33E8A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3" name="Text: SILSILA NAQSHBANDIA OWAISIAH">
            <a:extLst>
              <a:ext uri="{FF2B5EF4-FFF2-40B4-BE49-F238E27FC236}">
                <a16:creationId xmlns:a16="http://schemas.microsoft.com/office/drawing/2014/main" id="{0AE9FE3F-F3E8-2A29-B244-D3479F90CA3B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4" name="Text: App map">
            <a:extLst>
              <a:ext uri="{FF2B5EF4-FFF2-40B4-BE49-F238E27FC236}">
                <a16:creationId xmlns:a16="http://schemas.microsoft.com/office/drawing/2014/main" id="{F060C9DA-5A57-7954-EE55-CCB8647CAE1E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5" name="Text: All features">
            <a:extLst>
              <a:ext uri="{FF2B5EF4-FFF2-40B4-BE49-F238E27FC236}">
                <a16:creationId xmlns:a16="http://schemas.microsoft.com/office/drawing/2014/main" id="{368A7FC5-6B19-EEBF-8E67-40ED5BD03B59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6" name="Text: 07 / 35">
            <a:extLst>
              <a:ext uri="{FF2B5EF4-FFF2-40B4-BE49-F238E27FC236}">
                <a16:creationId xmlns:a16="http://schemas.microsoft.com/office/drawing/2014/main" id="{7AE314DA-98C8-AC97-413A-85617A87DD0F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07 / 35</a:t>
            </a:r>
          </a:p>
        </p:txBody>
      </p:sp>
      <p:sp>
        <p:nvSpPr>
          <p:cNvPr id="27" name="Text: ‹">
            <a:extLst>
              <a:ext uri="{FF2B5EF4-FFF2-40B4-BE49-F238E27FC236}">
                <a16:creationId xmlns:a16="http://schemas.microsoft.com/office/drawing/2014/main" id="{3C59626D-0ACA-8B6F-9193-756C1A95AC30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8" name="Text: ›">
            <a:extLst>
              <a:ext uri="{FF2B5EF4-FFF2-40B4-BE49-F238E27FC236}">
                <a16:creationId xmlns:a16="http://schemas.microsoft.com/office/drawing/2014/main" id="{E61899E0-886C-AC5C-7019-369FCFA91584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30" name="Fresh Android screenshot: tafsir-asrar-en" descr="tafsir-asrar-en">
            <a:extLst>
              <a:ext uri="{FF2B5EF4-FFF2-40B4-BE49-F238E27FC236}">
                <a16:creationId xmlns:a16="http://schemas.microsoft.com/office/drawing/2014/main" id="{E8E37334-6F9C-FC09-A5A1-47244958A8B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2" name="Fresh Android screenshot: tafsir-akram-ur" descr="tafsir-akram-ur">
            <a:extLst>
              <a:ext uri="{FF2B5EF4-FFF2-40B4-BE49-F238E27FC236}">
                <a16:creationId xmlns:a16="http://schemas.microsoft.com/office/drawing/2014/main" id="{453125FC-A2CF-D256-B4CD-5470AF4DE89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3" name="Explore: screen=quran-ayah-en">
            <a:hlinkClick r:id="rId6"/>
            <a:extLst>
              <a:ext uri="{FF2B5EF4-FFF2-40B4-BE49-F238E27FC236}">
                <a16:creationId xmlns:a16="http://schemas.microsoft.com/office/drawing/2014/main" id="{01245D59-7BC5-3E01-3B3A-E45A5E2416B1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tafsir-asrar-en">
            <a:hlinkClick r:id="rId7"/>
            <a:extLst>
              <a:ext uri="{FF2B5EF4-FFF2-40B4-BE49-F238E27FC236}">
                <a16:creationId xmlns:a16="http://schemas.microsoft.com/office/drawing/2014/main" id="{A7CCFE6C-6B1F-9C4F-97AB-5A427C13C42D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tafsir-akram-ur">
            <a:hlinkClick r:id="rId8"/>
            <a:extLst>
              <a:ext uri="{FF2B5EF4-FFF2-40B4-BE49-F238E27FC236}">
                <a16:creationId xmlns:a16="http://schemas.microsoft.com/office/drawing/2014/main" id="{9AD39598-9686-1306-7AC9-E63FD7CA33BB}"/>
              </a:ext>
            </a:extLst>
          </p:cNvPr>
          <p:cNvSpPr/>
          <p:nvPr/>
        </p:nvSpPr>
        <p:spPr>
          <a:xfrm>
            <a:off x="965200" y="82804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tafsir-asrar-en">
            <a:hlinkClick r:id="rId7"/>
            <a:extLst>
              <a:ext uri="{FF2B5EF4-FFF2-40B4-BE49-F238E27FC236}">
                <a16:creationId xmlns:a16="http://schemas.microsoft.com/office/drawing/2014/main" id="{7123EC6B-33F6-47F0-758C-096F6C23EE31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screen=tafsir-akram-ur">
            <a:hlinkClick r:id="rId8"/>
            <a:extLst>
              <a:ext uri="{FF2B5EF4-FFF2-40B4-BE49-F238E27FC236}">
                <a16:creationId xmlns:a16="http://schemas.microsoft.com/office/drawing/2014/main" id="{874666A8-5C7D-B691-4396-51C4D9EC6370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81669B17-A93D-A5B8-95AC-D8B04356C07A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re: features">
            <a:hlinkClick r:id="rId10"/>
            <a:extLst>
              <a:ext uri="{FF2B5EF4-FFF2-40B4-BE49-F238E27FC236}">
                <a16:creationId xmlns:a16="http://schemas.microsoft.com/office/drawing/2014/main" id="{91C28DB4-113F-F0DF-698A-D7BA91375416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read-quran">
            <a:hlinkClick r:id="rId11" action="ppaction://hlinksldjump"/>
            <a:extLst>
              <a:ext uri="{FF2B5EF4-FFF2-40B4-BE49-F238E27FC236}">
                <a16:creationId xmlns:a16="http://schemas.microsoft.com/office/drawing/2014/main" id="{F604B054-043C-022E-DB31-56ABDED7B01C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Navigate: listen">
            <a:hlinkClick r:id="rId12" action="ppaction://hlinksldjump"/>
            <a:extLst>
              <a:ext uri="{FF2B5EF4-FFF2-40B4-BE49-F238E27FC236}">
                <a16:creationId xmlns:a16="http://schemas.microsoft.com/office/drawing/2014/main" id="{D4ED3F2B-1476-C9EC-59D7-35228A766355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6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i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E13A77A9-F184-7382-108D-0F23C9991F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C762EDAF-FA41-D95C-55DB-6D18D7FF8071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B66808B6-CBE9-376D-38D7-2092E0E4C348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Read. Listen. Stay with the ayah.">
            <a:extLst>
              <a:ext uri="{FF2B5EF4-FFF2-40B4-BE49-F238E27FC236}">
                <a16:creationId xmlns:a16="http://schemas.microsoft.com/office/drawing/2014/main" id="{23E8E950-7EFA-FC91-7D60-1CF8562F85AC}"/>
              </a:ext>
            </a:extLst>
          </p:cNvPr>
          <p:cNvSpPr txBox="1"/>
          <p:nvPr/>
        </p:nvSpPr>
        <p:spPr>
          <a:xfrm>
            <a:off x="965200" y="1600200"/>
            <a:ext cx="8809355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Read. Listen. Stay with the
ayah.</a:t>
            </a:r>
          </a:p>
        </p:txBody>
      </p:sp>
      <p:sp>
        <p:nvSpPr>
          <p:cNvPr id="7" name="Urdu: آیت پڑھیں، تلاوت اور آڈیو بیان سنیں">
            <a:extLst>
              <a:ext uri="{FF2B5EF4-FFF2-40B4-BE49-F238E27FC236}">
                <a16:creationId xmlns:a16="http://schemas.microsoft.com/office/drawing/2014/main" id="{AD3EC8A8-A4F5-17D6-7F4A-A16DD9DE00EF}"/>
              </a:ext>
            </a:extLst>
          </p:cNvPr>
          <p:cNvSpPr txBox="1"/>
          <p:nvPr/>
        </p:nvSpPr>
        <p:spPr>
          <a:xfrm>
            <a:off x="965201" y="3381375"/>
            <a:ext cx="494195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پڑھیں، تلاوت اور آڈیو بیان سنیں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The ayah reader brings recitation, tafsir and matching Sheikh bayans into the same journey">
            <a:extLst>
              <a:ext uri="{FF2B5EF4-FFF2-40B4-BE49-F238E27FC236}">
                <a16:creationId xmlns:a16="http://schemas.microsoft.com/office/drawing/2014/main" id="{BF8B78D8-A1C0-9F2D-176E-C616BBDD0212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The ayah reader brings recitation, tafsir and matching Sheikh
bayans into the same journey.</a:t>
            </a:r>
          </a:p>
        </p:txBody>
      </p:sp>
      <p:sp>
        <p:nvSpPr>
          <p:cNvPr id="9" name="Urdu: آیت کے ساتھ تلاوت، تفسیر اور متعلقہ آڈیو بیان تک آسانی سے پہنچیں۔">
            <a:extLst>
              <a:ext uri="{FF2B5EF4-FFF2-40B4-BE49-F238E27FC236}">
                <a16:creationId xmlns:a16="http://schemas.microsoft.com/office/drawing/2014/main" id="{FC85E2D9-3307-248E-8881-1149A7E3EEFA}"/>
              </a:ext>
            </a:extLst>
          </p:cNvPr>
          <p:cNvSpPr txBox="1"/>
          <p:nvPr/>
        </p:nvSpPr>
        <p:spPr>
          <a:xfrm>
            <a:off x="965201" y="5336580"/>
            <a:ext cx="676281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کے ساتھ تلاوت، تفسیر اور متعلقہ آڈیو بیان تک آسانی سے پہنچیں۔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Play from an individual ayah">
            <a:extLst>
              <a:ext uri="{FF2B5EF4-FFF2-40B4-BE49-F238E27FC236}">
                <a16:creationId xmlns:a16="http://schemas.microsoft.com/office/drawing/2014/main" id="{0115A09A-233F-2BDF-ECFA-53401B70D649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Play from an individual ayah</a:t>
            </a:r>
          </a:p>
        </p:txBody>
      </p:sp>
      <p:sp>
        <p:nvSpPr>
          <p:cNvPr id="11" name="Urdu: منتخب آیت سے تلاوت سنیں">
            <a:extLst>
              <a:ext uri="{FF2B5EF4-FFF2-40B4-BE49-F238E27FC236}">
                <a16:creationId xmlns:a16="http://schemas.microsoft.com/office/drawing/2014/main" id="{224889D3-80DD-1CA6-AF0C-46028C9F98FC}"/>
              </a:ext>
            </a:extLst>
          </p:cNvPr>
          <p:cNvSpPr txBox="1"/>
          <p:nvPr/>
        </p:nvSpPr>
        <p:spPr>
          <a:xfrm>
            <a:off x="965201" y="6689130"/>
            <a:ext cx="248450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منتخب آیت سے تلاوت سنیں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26EEB17B-E90E-F743-7A7F-9296B2B10EA8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Open linked Sheikh tafsir bayans">
            <a:extLst>
              <a:ext uri="{FF2B5EF4-FFF2-40B4-BE49-F238E27FC236}">
                <a16:creationId xmlns:a16="http://schemas.microsoft.com/office/drawing/2014/main" id="{52B3FA46-773E-2CD7-B3F0-7C6F05460C9E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Open linked Sheikh tafsir bayans</a:t>
            </a:r>
          </a:p>
        </p:txBody>
      </p:sp>
      <p:sp>
        <p:nvSpPr>
          <p:cNvPr id="14" name="Urdu: شیخ کے متعلقہ آڈیو بیانات کھولیں">
            <a:extLst>
              <a:ext uri="{FF2B5EF4-FFF2-40B4-BE49-F238E27FC236}">
                <a16:creationId xmlns:a16="http://schemas.microsoft.com/office/drawing/2014/main" id="{ED9E0AB1-CD16-7420-9739-652E897EDD94}"/>
              </a:ext>
            </a:extLst>
          </p:cNvPr>
          <p:cNvSpPr txBox="1"/>
          <p:nvPr/>
        </p:nvSpPr>
        <p:spPr>
          <a:xfrm>
            <a:off x="965200" y="7755930"/>
            <a:ext cx="27861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شیخ کے متعلقہ آڈیو بیانات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F164ABD0-3322-12F6-E564-FD749A854D0E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Continue native audio in the background">
            <a:extLst>
              <a:ext uri="{FF2B5EF4-FFF2-40B4-BE49-F238E27FC236}">
                <a16:creationId xmlns:a16="http://schemas.microsoft.com/office/drawing/2014/main" id="{4B277249-A526-4674-5982-6C8E8DF8C31C}"/>
              </a:ext>
            </a:extLst>
          </p:cNvPr>
          <p:cNvSpPr txBox="1"/>
          <p:nvPr/>
        </p:nvSpPr>
        <p:spPr>
          <a:xfrm>
            <a:off x="965200" y="8420100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Continue native audio in the background</a:t>
            </a:r>
          </a:p>
        </p:txBody>
      </p:sp>
      <p:sp>
        <p:nvSpPr>
          <p:cNvPr id="17" name="Urdu: ایپ کی آڈیو بیک گراؤنڈ میں جاری رکھیں">
            <a:extLst>
              <a:ext uri="{FF2B5EF4-FFF2-40B4-BE49-F238E27FC236}">
                <a16:creationId xmlns:a16="http://schemas.microsoft.com/office/drawing/2014/main" id="{C149367F-B3A2-DF6D-452D-70F032329AF2}"/>
              </a:ext>
            </a:extLst>
          </p:cNvPr>
          <p:cNvSpPr txBox="1"/>
          <p:nvPr/>
        </p:nvSpPr>
        <p:spPr>
          <a:xfrm>
            <a:off x="965201" y="8822134"/>
            <a:ext cx="32782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ایپ کی آڈیو بیک گراؤنڈ میں جاری رکھیں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Al-Faatiha · Ayah tools">
            <a:extLst>
              <a:ext uri="{FF2B5EF4-FFF2-40B4-BE49-F238E27FC236}">
                <a16:creationId xmlns:a16="http://schemas.microsoft.com/office/drawing/2014/main" id="{41EE69D3-D14C-4C6A-AF9B-3ED4456C4597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Al-Faatiha · Ayah tools</a:t>
            </a:r>
          </a:p>
        </p:txBody>
      </p:sp>
      <p:sp>
        <p:nvSpPr>
          <p:cNvPr id="19" name="Text: Al-Faatiha · Linked audio bayan">
            <a:extLst>
              <a:ext uri="{FF2B5EF4-FFF2-40B4-BE49-F238E27FC236}">
                <a16:creationId xmlns:a16="http://schemas.microsoft.com/office/drawing/2014/main" id="{6C9DFF91-452A-8366-86BC-498C5B869256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Al-Faatiha · Linked audio bayan</a:t>
            </a:r>
          </a:p>
        </p:txBody>
      </p:sp>
      <p:sp>
        <p:nvSpPr>
          <p:cNvPr id="20" name="Text: Bayan links appear where matching recordings exist. YouTube follows its own playback restr">
            <a:extLst>
              <a:ext uri="{FF2B5EF4-FFF2-40B4-BE49-F238E27FC236}">
                <a16:creationId xmlns:a16="http://schemas.microsoft.com/office/drawing/2014/main" id="{0472FBAC-CE9C-4C0E-514B-5EE58832E0ED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153D31"/>
                </a:solidFill>
                <a:latin typeface="Segoe UI" panose="020B0502040204020203" pitchFamily="34" charset="0"/>
              </a:rPr>
              <a:t>Bayan links appear where matching recordings exist. YouTube follows its own playback restrictions.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14742005-6C63-88BE-D565-F9B09152AFA9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73F0B641-BF23-9E76-91E4-983ACDC3194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D4BF3930-1201-71D8-363B-8EE339ED2181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76F97833-9E6B-B629-519F-FD70304A3B47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08 / 35">
            <a:extLst>
              <a:ext uri="{FF2B5EF4-FFF2-40B4-BE49-F238E27FC236}">
                <a16:creationId xmlns:a16="http://schemas.microsoft.com/office/drawing/2014/main" id="{454CD106-C938-92A7-5605-23A3B6A4A042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08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2C2A3CEB-8358-36D4-0659-806D728571B1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60CD501A-2CB9-3C58-FFE4-06E8F7302548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quran-ayah-en" descr="quran-ayah-en">
            <a:extLst>
              <a:ext uri="{FF2B5EF4-FFF2-40B4-BE49-F238E27FC236}">
                <a16:creationId xmlns:a16="http://schemas.microsoft.com/office/drawing/2014/main" id="{368974BB-13AD-0BAE-9183-9E9A0B2DF6F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surah-bayans-en" descr="surah-bayans-en">
            <a:extLst>
              <a:ext uri="{FF2B5EF4-FFF2-40B4-BE49-F238E27FC236}">
                <a16:creationId xmlns:a16="http://schemas.microsoft.com/office/drawing/2014/main" id="{25E5320B-5F4F-8609-58C0-CE0314B2F74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quran-ayah-en">
            <a:hlinkClick r:id="rId6"/>
            <a:extLst>
              <a:ext uri="{FF2B5EF4-FFF2-40B4-BE49-F238E27FC236}">
                <a16:creationId xmlns:a16="http://schemas.microsoft.com/office/drawing/2014/main" id="{B04F70B1-91A0-E5B5-4C30-49A326EB6257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surah-bayans-en">
            <a:hlinkClick r:id="rId7"/>
            <a:extLst>
              <a:ext uri="{FF2B5EF4-FFF2-40B4-BE49-F238E27FC236}">
                <a16:creationId xmlns:a16="http://schemas.microsoft.com/office/drawing/2014/main" id="{A4B235B6-03D9-E978-F63F-BE191DF98911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quran-ayah-en">
            <a:hlinkClick r:id="rId6"/>
            <a:extLst>
              <a:ext uri="{FF2B5EF4-FFF2-40B4-BE49-F238E27FC236}">
                <a16:creationId xmlns:a16="http://schemas.microsoft.com/office/drawing/2014/main" id="{E60BA279-66B7-D2C5-91C4-439DD8A4F000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surah-bayans-en">
            <a:hlinkClick r:id="rId7"/>
            <a:extLst>
              <a:ext uri="{FF2B5EF4-FFF2-40B4-BE49-F238E27FC236}">
                <a16:creationId xmlns:a16="http://schemas.microsoft.com/office/drawing/2014/main" id="{1E65C36D-8475-6843-FCF4-B5C9F460C939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7D4AB767-83CA-AE79-7CC8-B3AEBF8D52FA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features">
            <a:hlinkClick r:id="rId9"/>
            <a:extLst>
              <a:ext uri="{FF2B5EF4-FFF2-40B4-BE49-F238E27FC236}">
                <a16:creationId xmlns:a16="http://schemas.microsoft.com/office/drawing/2014/main" id="{6BAE159F-0AAC-3FDD-F13A-D71DF8B0AC7C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understand">
            <a:hlinkClick r:id="rId10" action="ppaction://hlinksldjump"/>
            <a:extLst>
              <a:ext uri="{FF2B5EF4-FFF2-40B4-BE49-F238E27FC236}">
                <a16:creationId xmlns:a16="http://schemas.microsoft.com/office/drawing/2014/main" id="{504915CD-2A50-E3E3-2713-8F5AC077E636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memorise">
            <a:hlinkClick r:id="rId11" action="ppaction://hlinksldjump"/>
            <a:extLst>
              <a:ext uri="{FF2B5EF4-FFF2-40B4-BE49-F238E27FC236}">
                <a16:creationId xmlns:a16="http://schemas.microsoft.com/office/drawing/2014/main" id="{F6ED31D6-AFFA-9AA7-4C29-C5A375E8DB3F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9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emo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63B4B48A-4CAB-FC25-404E-90FBFB16846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96EA0F27-96EB-EC1D-50D0-7C8690DEE3F9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A0F97E69-EC36-2990-3EA4-988C0255F319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A practice space for memorisation">
            <a:extLst>
              <a:ext uri="{FF2B5EF4-FFF2-40B4-BE49-F238E27FC236}">
                <a16:creationId xmlns:a16="http://schemas.microsoft.com/office/drawing/2014/main" id="{4E07D63E-C662-7232-3A53-FFC273FC0FB0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A practice space for
memorisation</a:t>
            </a:r>
          </a:p>
        </p:txBody>
      </p:sp>
      <p:sp>
        <p:nvSpPr>
          <p:cNvPr id="7" name="Urdu: قرآن یاد کرنے کی مشق">
            <a:extLst>
              <a:ext uri="{FF2B5EF4-FFF2-40B4-BE49-F238E27FC236}">
                <a16:creationId xmlns:a16="http://schemas.microsoft.com/office/drawing/2014/main" id="{50303912-071A-4B87-5C62-D60F45833DEE}"/>
              </a:ext>
            </a:extLst>
          </p:cNvPr>
          <p:cNvSpPr txBox="1"/>
          <p:nvPr/>
        </p:nvSpPr>
        <p:spPr>
          <a:xfrm>
            <a:off x="965201" y="3381375"/>
            <a:ext cx="2927413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 یاد کرنے کی مشق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Choose a passage, repeat each ayah and leave time to recite it yourself.">
            <a:extLst>
              <a:ext uri="{FF2B5EF4-FFF2-40B4-BE49-F238E27FC236}">
                <a16:creationId xmlns:a16="http://schemas.microsoft.com/office/drawing/2014/main" id="{1EADEFF7-7954-5A05-58AA-F76A4160E3AA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Choose a passage, repeat each ayah and leave time to recite it
yourself.</a:t>
            </a:r>
          </a:p>
        </p:txBody>
      </p:sp>
      <p:sp>
        <p:nvSpPr>
          <p:cNvPr id="9" name="Urdu: آیات منتخب کریں، بار بار سنیں اور خود پڑھنے کے لیے وقفہ رکھیں۔">
            <a:extLst>
              <a:ext uri="{FF2B5EF4-FFF2-40B4-BE49-F238E27FC236}">
                <a16:creationId xmlns:a16="http://schemas.microsoft.com/office/drawing/2014/main" id="{70411462-1C46-A8BC-5F0A-CEDE1B3CB2B6}"/>
              </a:ext>
            </a:extLst>
          </p:cNvPr>
          <p:cNvSpPr txBox="1"/>
          <p:nvPr/>
        </p:nvSpPr>
        <p:spPr>
          <a:xfrm>
            <a:off x="965200" y="5336580"/>
            <a:ext cx="629132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آیات منتخب کریں، بار بار سنیں اور خود پڑھنے کے لیے وقفہ رکھیں۔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Choose an ayah range and repetitions">
            <a:extLst>
              <a:ext uri="{FF2B5EF4-FFF2-40B4-BE49-F238E27FC236}">
                <a16:creationId xmlns:a16="http://schemas.microsoft.com/office/drawing/2014/main" id="{1692D451-72C6-FC75-5CD0-E0589EB62678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Choose an ayah range and repetitions</a:t>
            </a:r>
          </a:p>
        </p:txBody>
      </p:sp>
      <p:sp>
        <p:nvSpPr>
          <p:cNvPr id="11" name="Urdu: آیات اور سننے کی تعداد منتخب کریں">
            <a:extLst>
              <a:ext uri="{FF2B5EF4-FFF2-40B4-BE49-F238E27FC236}">
                <a16:creationId xmlns:a16="http://schemas.microsoft.com/office/drawing/2014/main" id="{73346821-4C16-7950-7138-81ADF9C4D01C}"/>
              </a:ext>
            </a:extLst>
          </p:cNvPr>
          <p:cNvSpPr txBox="1"/>
          <p:nvPr/>
        </p:nvSpPr>
        <p:spPr>
          <a:xfrm>
            <a:off x="965201" y="6689130"/>
            <a:ext cx="28591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آیات اور سننے کی تعداد منتخب کریں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319E1324-5CC8-C0EA-10B3-1FA82B89A968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Hide the text and practise recall">
            <a:extLst>
              <a:ext uri="{FF2B5EF4-FFF2-40B4-BE49-F238E27FC236}">
                <a16:creationId xmlns:a16="http://schemas.microsoft.com/office/drawing/2014/main" id="{9101D18B-728C-28F8-0FED-A0E70EDEC48F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Hide the text and practise recall</a:t>
            </a:r>
          </a:p>
        </p:txBody>
      </p:sp>
      <p:sp>
        <p:nvSpPr>
          <p:cNvPr id="14" name="Urdu: متن چھپا کر یاد سے پڑھیں">
            <a:extLst>
              <a:ext uri="{FF2B5EF4-FFF2-40B4-BE49-F238E27FC236}">
                <a16:creationId xmlns:a16="http://schemas.microsoft.com/office/drawing/2014/main" id="{0FA43EC5-83EF-DBA8-7004-0A75D2CB2DE0}"/>
              </a:ext>
            </a:extLst>
          </p:cNvPr>
          <p:cNvSpPr txBox="1"/>
          <p:nvPr/>
        </p:nvSpPr>
        <p:spPr>
          <a:xfrm>
            <a:off x="965200" y="7755930"/>
            <a:ext cx="206063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متن چھپا کر یاد سے پڑھیں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43650950-FE96-0D58-A679-C0F328684B12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Record, replay and compare your recitation">
            <a:extLst>
              <a:ext uri="{FF2B5EF4-FFF2-40B4-BE49-F238E27FC236}">
                <a16:creationId xmlns:a16="http://schemas.microsoft.com/office/drawing/2014/main" id="{949B7FB4-FD99-DD1D-1571-066BC5AAE9CC}"/>
              </a:ext>
            </a:extLst>
          </p:cNvPr>
          <p:cNvSpPr txBox="1"/>
          <p:nvPr/>
        </p:nvSpPr>
        <p:spPr>
          <a:xfrm>
            <a:off x="965200" y="84206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Record, replay and compare your recitation</a:t>
            </a:r>
          </a:p>
        </p:txBody>
      </p:sp>
      <p:sp>
        <p:nvSpPr>
          <p:cNvPr id="17" name="Urdu: اپنی تلاوت ریکارڈ کر کے دوبارہ سنیں">
            <a:extLst>
              <a:ext uri="{FF2B5EF4-FFF2-40B4-BE49-F238E27FC236}">
                <a16:creationId xmlns:a16="http://schemas.microsoft.com/office/drawing/2014/main" id="{C6D692C4-2945-8F06-870F-4085E96286C4}"/>
              </a:ext>
            </a:extLst>
          </p:cNvPr>
          <p:cNvSpPr txBox="1"/>
          <p:nvPr/>
        </p:nvSpPr>
        <p:spPr>
          <a:xfrm>
            <a:off x="965201" y="8822730"/>
            <a:ext cx="306870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تلاوت ریکارڈ کر کے دوبارہ سنیں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843F0B00-1953-3881-1C43-D2D1B57C74F3}"/>
              </a:ext>
            </a:extLst>
          </p:cNvPr>
          <p:cNvSpPr txBox="1"/>
          <p:nvPr/>
        </p:nvSpPr>
        <p:spPr>
          <a:xfrm>
            <a:off x="9098558" y="8509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Memorisation · Recitation practice">
            <a:extLst>
              <a:ext uri="{FF2B5EF4-FFF2-40B4-BE49-F238E27FC236}">
                <a16:creationId xmlns:a16="http://schemas.microsoft.com/office/drawing/2014/main" id="{2600C223-8CD3-13B7-0DAE-1BA7EE390A08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Memorisation · Recitation practice</a:t>
            </a:r>
          </a:p>
        </p:txBody>
      </p:sp>
      <p:sp>
        <p:nvSpPr>
          <p:cNvPr id="20" name="Text: Memorisation · Range &amp; repetition">
            <a:extLst>
              <a:ext uri="{FF2B5EF4-FFF2-40B4-BE49-F238E27FC236}">
                <a16:creationId xmlns:a16="http://schemas.microsoft.com/office/drawing/2014/main" id="{42216F14-4736-590E-4AF2-68AA594C7B2A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Memorisation · Range &amp; repetition</a:t>
            </a:r>
          </a:p>
        </p:txBody>
      </p:sp>
      <p:sp>
        <p:nvSpPr>
          <p:cNvPr id="21" name="Text: Private recording supports practice. Tajweed should be checked by a teacher; the app does ">
            <a:extLst>
              <a:ext uri="{FF2B5EF4-FFF2-40B4-BE49-F238E27FC236}">
                <a16:creationId xmlns:a16="http://schemas.microsoft.com/office/drawing/2014/main" id="{27DEA35E-8E75-0A5B-6A0C-868BD630A8E3}"/>
              </a:ext>
            </a:extLst>
          </p:cNvPr>
          <p:cNvSpPr txBox="1"/>
          <p:nvPr/>
        </p:nvSpPr>
        <p:spPr>
          <a:xfrm>
            <a:off x="965200" y="9896078"/>
            <a:ext cx="8483600" cy="644922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153D31"/>
                </a:solidFill>
                <a:latin typeface="Segoe UI" panose="020B0502040204020203" pitchFamily="34" charset="0"/>
              </a:rPr>
              <a:t>Private recording supports practice. Tajweed should be checked by a teacher; the app does not provide automated Tajweed
scoring.</a:t>
            </a:r>
          </a:p>
        </p:txBody>
      </p:sp>
      <p:sp>
        <p:nvSpPr>
          <p:cNvPr id="22" name="Text: ANDROID APP PREVIEW">
            <a:extLst>
              <a:ext uri="{FF2B5EF4-FFF2-40B4-BE49-F238E27FC236}">
                <a16:creationId xmlns:a16="http://schemas.microsoft.com/office/drawing/2014/main" id="{E1849760-BC51-C8FE-35CD-B0B70D5AA757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3" name="Text: SILSILA NAQSHBANDIA OWAISIAH">
            <a:extLst>
              <a:ext uri="{FF2B5EF4-FFF2-40B4-BE49-F238E27FC236}">
                <a16:creationId xmlns:a16="http://schemas.microsoft.com/office/drawing/2014/main" id="{ED4E0729-4482-3535-D681-64A72C97B0F9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4" name="Text: App map">
            <a:extLst>
              <a:ext uri="{FF2B5EF4-FFF2-40B4-BE49-F238E27FC236}">
                <a16:creationId xmlns:a16="http://schemas.microsoft.com/office/drawing/2014/main" id="{654BB096-9585-AE86-38A2-304025012C04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5" name="Text: All features">
            <a:extLst>
              <a:ext uri="{FF2B5EF4-FFF2-40B4-BE49-F238E27FC236}">
                <a16:creationId xmlns:a16="http://schemas.microsoft.com/office/drawing/2014/main" id="{359E54F8-9C59-729F-75BF-5A1CBDB4552A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6" name="Text: 09 / 35">
            <a:extLst>
              <a:ext uri="{FF2B5EF4-FFF2-40B4-BE49-F238E27FC236}">
                <a16:creationId xmlns:a16="http://schemas.microsoft.com/office/drawing/2014/main" id="{439B4291-CA33-C547-1618-1BD37192EDF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09 / 35</a:t>
            </a:r>
          </a:p>
        </p:txBody>
      </p:sp>
      <p:sp>
        <p:nvSpPr>
          <p:cNvPr id="27" name="Text: ‹">
            <a:extLst>
              <a:ext uri="{FF2B5EF4-FFF2-40B4-BE49-F238E27FC236}">
                <a16:creationId xmlns:a16="http://schemas.microsoft.com/office/drawing/2014/main" id="{40F33BF1-5A80-7B20-0EE2-C1E7F401CD0A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8" name="Text: ›">
            <a:extLst>
              <a:ext uri="{FF2B5EF4-FFF2-40B4-BE49-F238E27FC236}">
                <a16:creationId xmlns:a16="http://schemas.microsoft.com/office/drawing/2014/main" id="{D940450A-A67B-65E9-8081-B27E6E680776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30" name="Fresh Android screenshot: hifz-en" descr="hifz-en">
            <a:extLst>
              <a:ext uri="{FF2B5EF4-FFF2-40B4-BE49-F238E27FC236}">
                <a16:creationId xmlns:a16="http://schemas.microsoft.com/office/drawing/2014/main" id="{231B32C9-6B49-121E-B74B-768CE844068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2" name="Fresh Android screenshot: hifz-options-en" descr="hifz-options-en">
            <a:extLst>
              <a:ext uri="{FF2B5EF4-FFF2-40B4-BE49-F238E27FC236}">
                <a16:creationId xmlns:a16="http://schemas.microsoft.com/office/drawing/2014/main" id="{81192708-FB91-D49D-D8B7-91E0B373DE2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3" name="Explore: screen=hifz-options-en">
            <a:hlinkClick r:id="rId6"/>
            <a:extLst>
              <a:ext uri="{FF2B5EF4-FFF2-40B4-BE49-F238E27FC236}">
                <a16:creationId xmlns:a16="http://schemas.microsoft.com/office/drawing/2014/main" id="{C78656E3-E288-B7E3-8B4F-592710106F38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hifz-options-en">
            <a:hlinkClick r:id="rId6"/>
            <a:extLst>
              <a:ext uri="{FF2B5EF4-FFF2-40B4-BE49-F238E27FC236}">
                <a16:creationId xmlns:a16="http://schemas.microsoft.com/office/drawing/2014/main" id="{7A48B6CF-7661-E31B-798C-23A3C3D1A972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hifz-en">
            <a:hlinkClick r:id="rId7"/>
            <a:extLst>
              <a:ext uri="{FF2B5EF4-FFF2-40B4-BE49-F238E27FC236}">
                <a16:creationId xmlns:a16="http://schemas.microsoft.com/office/drawing/2014/main" id="{5A50D42A-B7F1-0D0A-6452-A4BD9699A833}"/>
              </a:ext>
            </a:extLst>
          </p:cNvPr>
          <p:cNvSpPr/>
          <p:nvPr/>
        </p:nvSpPr>
        <p:spPr>
          <a:xfrm>
            <a:off x="965200" y="82804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hifz-en">
            <a:hlinkClick r:id="rId7"/>
            <a:extLst>
              <a:ext uri="{FF2B5EF4-FFF2-40B4-BE49-F238E27FC236}">
                <a16:creationId xmlns:a16="http://schemas.microsoft.com/office/drawing/2014/main" id="{EC30F60D-750C-BDC6-5A77-81C4B41E78D7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screen=hifz-options-en">
            <a:hlinkClick r:id="rId6"/>
            <a:extLst>
              <a:ext uri="{FF2B5EF4-FFF2-40B4-BE49-F238E27FC236}">
                <a16:creationId xmlns:a16="http://schemas.microsoft.com/office/drawing/2014/main" id="{45FA08F0-3854-CAD0-3E55-E734623ED430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E6A1C086-0A98-F6A5-F1B1-097C66C32AFD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re: features">
            <a:hlinkClick r:id="rId9"/>
            <a:extLst>
              <a:ext uri="{FF2B5EF4-FFF2-40B4-BE49-F238E27FC236}">
                <a16:creationId xmlns:a16="http://schemas.microsoft.com/office/drawing/2014/main" id="{47D5F787-5837-D8A4-C830-4005BB503287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listen">
            <a:hlinkClick r:id="rId10" action="ppaction://hlinksldjump"/>
            <a:extLst>
              <a:ext uri="{FF2B5EF4-FFF2-40B4-BE49-F238E27FC236}">
                <a16:creationId xmlns:a16="http://schemas.microsoft.com/office/drawing/2014/main" id="{B57A040C-8162-8A4E-07CF-9307AF1A0DE9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Navigate: read-hadith">
            <a:hlinkClick r:id="rId11" action="ppaction://hlinksldjump"/>
            <a:extLst>
              <a:ext uri="{FF2B5EF4-FFF2-40B4-BE49-F238E27FC236}">
                <a16:creationId xmlns:a16="http://schemas.microsoft.com/office/drawing/2014/main" id="{0DD1D8A7-284E-5563-AB36-A2DF4E02FC56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7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ad-hadi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DAEB9CD5-B050-08F7-B2ED-5FFB6C45477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CE4B77BD-30D4-05E8-2343-220F25F8404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13DD34E9-AD03-8874-C01F-1D1DA4A077AE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Hadith with its reference">
            <a:extLst>
              <a:ext uri="{FF2B5EF4-FFF2-40B4-BE49-F238E27FC236}">
                <a16:creationId xmlns:a16="http://schemas.microsoft.com/office/drawing/2014/main" id="{801183AF-D460-958B-2F45-7F35080D0AE3}"/>
              </a:ext>
            </a:extLst>
          </p:cNvPr>
          <p:cNvSpPr txBox="1"/>
          <p:nvPr/>
        </p:nvSpPr>
        <p:spPr>
          <a:xfrm>
            <a:off x="965200" y="1600200"/>
            <a:ext cx="8547100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Hadith with its reference</a:t>
            </a:r>
          </a:p>
        </p:txBody>
      </p:sp>
      <p:sp>
        <p:nvSpPr>
          <p:cNvPr id="7" name="Urdu: حدیث، اس کے حوالے کے ساتھ">
            <a:extLst>
              <a:ext uri="{FF2B5EF4-FFF2-40B4-BE49-F238E27FC236}">
                <a16:creationId xmlns:a16="http://schemas.microsoft.com/office/drawing/2014/main" id="{344EA62E-E338-F99C-88EE-D3F304858526}"/>
              </a:ext>
            </a:extLst>
          </p:cNvPr>
          <p:cNvSpPr txBox="1"/>
          <p:nvPr/>
        </p:nvSpPr>
        <p:spPr>
          <a:xfrm>
            <a:off x="965200" y="2592388"/>
            <a:ext cx="4405376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حدیث، اس کے حوالے کے ساتھ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Browse collections and chapters, search a subject, and save a narration to revisit.">
            <a:extLst>
              <a:ext uri="{FF2B5EF4-FFF2-40B4-BE49-F238E27FC236}">
                <a16:creationId xmlns:a16="http://schemas.microsoft.com/office/drawing/2014/main" id="{6B14FA34-B178-3660-B240-2D07AD5C6F83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Browse collections and chapters, search a subject, and save a
narration to revisit.</a:t>
            </a:r>
          </a:p>
        </p:txBody>
      </p:sp>
      <p:sp>
        <p:nvSpPr>
          <p:cNvPr id="9" name="Urdu: مجموعہ اور باب منتخب کریں، موضوع تلاش کریں اور حدیث محفوظ کر لیں۔">
            <a:extLst>
              <a:ext uri="{FF2B5EF4-FFF2-40B4-BE49-F238E27FC236}">
                <a16:creationId xmlns:a16="http://schemas.microsoft.com/office/drawing/2014/main" id="{2392732F-B0C6-FF22-3C7B-4FE254F0D051}"/>
              </a:ext>
            </a:extLst>
          </p:cNvPr>
          <p:cNvSpPr txBox="1"/>
          <p:nvPr/>
        </p:nvSpPr>
        <p:spPr>
          <a:xfrm>
            <a:off x="965200" y="4547592"/>
            <a:ext cx="716127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مجموعہ اور باب منتخب کریں، موضوع تلاش کریں اور حدیث محفوظ کر لیں۔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Open the Hadith collections">
            <a:extLst>
              <a:ext uri="{FF2B5EF4-FFF2-40B4-BE49-F238E27FC236}">
                <a16:creationId xmlns:a16="http://schemas.microsoft.com/office/drawing/2014/main" id="{D085EB0C-60DB-D833-A2BE-AE4C606FD0EF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Open the Hadith collections</a:t>
            </a:r>
          </a:p>
        </p:txBody>
      </p:sp>
      <p:sp>
        <p:nvSpPr>
          <p:cNvPr id="11" name="Urdu: حدیث کے مجموعے کھولیں">
            <a:extLst>
              <a:ext uri="{FF2B5EF4-FFF2-40B4-BE49-F238E27FC236}">
                <a16:creationId xmlns:a16="http://schemas.microsoft.com/office/drawing/2014/main" id="{1FE3F68B-CA64-EA26-F452-8D978DB7E287}"/>
              </a:ext>
            </a:extLst>
          </p:cNvPr>
          <p:cNvSpPr txBox="1"/>
          <p:nvPr/>
        </p:nvSpPr>
        <p:spPr>
          <a:xfrm>
            <a:off x="965201" y="5900142"/>
            <a:ext cx="226701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 کے مجموعے کھولیں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77ACFAC9-5C51-97F5-50ED-22D2B4C8A279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Read an Urdu translation">
            <a:extLst>
              <a:ext uri="{FF2B5EF4-FFF2-40B4-BE49-F238E27FC236}">
                <a16:creationId xmlns:a16="http://schemas.microsoft.com/office/drawing/2014/main" id="{2A2810A8-5D54-5885-EF93-247EF189F5F3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Read an Urdu translation</a:t>
            </a:r>
          </a:p>
        </p:txBody>
      </p:sp>
      <p:sp>
        <p:nvSpPr>
          <p:cNvPr id="14" name="Urdu: اردو ترجمہ پڑھیں">
            <a:extLst>
              <a:ext uri="{FF2B5EF4-FFF2-40B4-BE49-F238E27FC236}">
                <a16:creationId xmlns:a16="http://schemas.microsoft.com/office/drawing/2014/main" id="{C83381E1-C22E-72BB-CCE9-E43FE46BA5FB}"/>
              </a:ext>
            </a:extLst>
          </p:cNvPr>
          <p:cNvSpPr txBox="1"/>
          <p:nvPr/>
        </p:nvSpPr>
        <p:spPr>
          <a:xfrm>
            <a:off x="965201" y="6966942"/>
            <a:ext cx="13859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ترجمہ پڑھیں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03B1EE44-B0E6-38FA-04A0-68C1364A2C25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Search, save and share narrations">
            <a:extLst>
              <a:ext uri="{FF2B5EF4-FFF2-40B4-BE49-F238E27FC236}">
                <a16:creationId xmlns:a16="http://schemas.microsoft.com/office/drawing/2014/main" id="{777A6DF7-71BC-345B-4631-DE406B51EDC4}"/>
              </a:ext>
            </a:extLst>
          </p:cNvPr>
          <p:cNvSpPr txBox="1"/>
          <p:nvPr/>
        </p:nvSpPr>
        <p:spPr>
          <a:xfrm>
            <a:off x="965200" y="7631113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Search, save and share narrations</a:t>
            </a:r>
          </a:p>
        </p:txBody>
      </p:sp>
      <p:sp>
        <p:nvSpPr>
          <p:cNvPr id="17" name="Urdu: حدیث تلاش، محفوظ اور شیئر کریں">
            <a:extLst>
              <a:ext uri="{FF2B5EF4-FFF2-40B4-BE49-F238E27FC236}">
                <a16:creationId xmlns:a16="http://schemas.microsoft.com/office/drawing/2014/main" id="{B34F1EEA-3059-84C7-145D-D77376260BB8}"/>
              </a:ext>
            </a:extLst>
          </p:cNvPr>
          <p:cNvSpPr txBox="1"/>
          <p:nvPr/>
        </p:nvSpPr>
        <p:spPr>
          <a:xfrm>
            <a:off x="965201" y="8033147"/>
            <a:ext cx="285121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 تلاش، محفوظ اور شیئر کریں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Hadith · Collections">
            <a:extLst>
              <a:ext uri="{FF2B5EF4-FFF2-40B4-BE49-F238E27FC236}">
                <a16:creationId xmlns:a16="http://schemas.microsoft.com/office/drawing/2014/main" id="{5DCDAEC2-BD83-5E58-41B0-CB16C1FB6369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Hadith · Collections</a:t>
            </a:r>
          </a:p>
        </p:txBody>
      </p:sp>
      <p:sp>
        <p:nvSpPr>
          <p:cNvPr id="19" name="Text: Sahih al-Bukhari · Urdu translation">
            <a:extLst>
              <a:ext uri="{FF2B5EF4-FFF2-40B4-BE49-F238E27FC236}">
                <a16:creationId xmlns:a16="http://schemas.microsoft.com/office/drawing/2014/main" id="{559F50A3-48CE-B1E1-9027-C05645284A99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Sahih al-Bukhari · Urdu translation</a:t>
            </a:r>
          </a:p>
        </p:txBody>
      </p:sp>
      <p:sp>
        <p:nvSpPr>
          <p:cNvPr id="20" name="Text: Translation and narrator information depend on the collection. Review labels identify prov">
            <a:extLst>
              <a:ext uri="{FF2B5EF4-FFF2-40B4-BE49-F238E27FC236}">
                <a16:creationId xmlns:a16="http://schemas.microsoft.com/office/drawing/2014/main" id="{F0CC7191-ABC9-2C39-EAD2-14E572055384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FBF5E6"/>
                </a:solidFill>
                <a:latin typeface="Segoe UI" panose="020B0502040204020203" pitchFamily="34" charset="0"/>
              </a:rPr>
              <a:t>Translation and narrator information depend on the collection. Review labels identify provisional content.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26B0F596-C7E7-41AE-3F68-F74015BAB7DE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314E2EE3-5A22-68D5-C712-BF768D996DCB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2DD796C6-0AC3-8298-DE25-91590F1D57F7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491BEF91-4F3F-9917-3593-EE7E1F9C178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10 / 35">
            <a:extLst>
              <a:ext uri="{FF2B5EF4-FFF2-40B4-BE49-F238E27FC236}">
                <a16:creationId xmlns:a16="http://schemas.microsoft.com/office/drawing/2014/main" id="{B9953DD3-4AC8-3B7D-3553-A32B92BED771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10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8DF79057-5F66-80B9-D2CC-B09481AEFFEE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AFC9C8BD-894A-35CD-D582-3CEE272ABDC4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hadith-en" descr="hadith-en">
            <a:extLst>
              <a:ext uri="{FF2B5EF4-FFF2-40B4-BE49-F238E27FC236}">
                <a16:creationId xmlns:a16="http://schemas.microsoft.com/office/drawing/2014/main" id="{9752A6C3-A329-EA03-2C23-2B33C154762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hadith-translation-ur" descr="hadith-translation-ur">
            <a:extLst>
              <a:ext uri="{FF2B5EF4-FFF2-40B4-BE49-F238E27FC236}">
                <a16:creationId xmlns:a16="http://schemas.microsoft.com/office/drawing/2014/main" id="{F10A4F4D-548F-C566-A842-E2E5270BB75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hadith-en">
            <a:hlinkClick r:id="rId6"/>
            <a:extLst>
              <a:ext uri="{FF2B5EF4-FFF2-40B4-BE49-F238E27FC236}">
                <a16:creationId xmlns:a16="http://schemas.microsoft.com/office/drawing/2014/main" id="{C8E7DAE2-2FA0-5815-86E9-72B9DB688ACB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hadith-translation-ur">
            <a:hlinkClick r:id="rId7"/>
            <a:extLst>
              <a:ext uri="{FF2B5EF4-FFF2-40B4-BE49-F238E27FC236}">
                <a16:creationId xmlns:a16="http://schemas.microsoft.com/office/drawing/2014/main" id="{595DB5BD-6D7A-AF1F-F283-088DA65CB848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hadith-en">
            <a:hlinkClick r:id="rId6"/>
            <a:extLst>
              <a:ext uri="{FF2B5EF4-FFF2-40B4-BE49-F238E27FC236}">
                <a16:creationId xmlns:a16="http://schemas.microsoft.com/office/drawing/2014/main" id="{F63EC22C-E04B-8C4D-5FDB-F4820BAD9B4A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hadith-translation-ur">
            <a:hlinkClick r:id="rId7"/>
            <a:extLst>
              <a:ext uri="{FF2B5EF4-FFF2-40B4-BE49-F238E27FC236}">
                <a16:creationId xmlns:a16="http://schemas.microsoft.com/office/drawing/2014/main" id="{9C889433-50AF-1C59-C19E-11366F5C1EE7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E7542585-8641-F0E3-C23A-9600533DB53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features">
            <a:hlinkClick r:id="rId9"/>
            <a:extLst>
              <a:ext uri="{FF2B5EF4-FFF2-40B4-BE49-F238E27FC236}">
                <a16:creationId xmlns:a16="http://schemas.microsoft.com/office/drawing/2014/main" id="{745C9A93-0A6B-32C9-A3C8-726603813A69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memorise">
            <a:hlinkClick r:id="rId10" action="ppaction://hlinksldjump"/>
            <a:extLst>
              <a:ext uri="{FF2B5EF4-FFF2-40B4-BE49-F238E27FC236}">
                <a16:creationId xmlns:a16="http://schemas.microsoft.com/office/drawing/2014/main" id="{74E5812D-D52C-9314-8352-EC98463DF3EB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reading-room">
            <a:hlinkClick r:id="rId11" action="ppaction://hlinksldjump"/>
            <a:extLst>
              <a:ext uri="{FF2B5EF4-FFF2-40B4-BE49-F238E27FC236}">
                <a16:creationId xmlns:a16="http://schemas.microsoft.com/office/drawing/2014/main" id="{82035FA4-BE46-566D-CED5-A0FE6502A92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11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ading-ro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66A89E73-2C6B-009F-0568-E2E609D7CF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83C7D938-0088-1F70-C30E-1A06410291C7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READ">
            <a:extLst>
              <a:ext uri="{FF2B5EF4-FFF2-40B4-BE49-F238E27FC236}">
                <a16:creationId xmlns:a16="http://schemas.microsoft.com/office/drawing/2014/main" id="{23067D85-40B0-07E2-4471-21944629A2F2}"/>
              </a:ext>
            </a:extLst>
          </p:cNvPr>
          <p:cNvSpPr txBox="1"/>
          <p:nvPr/>
        </p:nvSpPr>
        <p:spPr>
          <a:xfrm>
            <a:off x="3070820" y="527050"/>
            <a:ext cx="97095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6" name="Text: A library beyond the reader">
            <a:extLst>
              <a:ext uri="{FF2B5EF4-FFF2-40B4-BE49-F238E27FC236}">
                <a16:creationId xmlns:a16="http://schemas.microsoft.com/office/drawing/2014/main" id="{13E8C504-CB80-3A99-D394-DE0D7AF14304}"/>
              </a:ext>
            </a:extLst>
          </p:cNvPr>
          <p:cNvSpPr txBox="1"/>
          <p:nvPr/>
        </p:nvSpPr>
        <p:spPr>
          <a:xfrm>
            <a:off x="965200" y="1600200"/>
            <a:ext cx="9309037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A library beyond the reader</a:t>
            </a:r>
          </a:p>
        </p:txBody>
      </p:sp>
      <p:sp>
        <p:nvSpPr>
          <p:cNvPr id="7" name="Urdu: مطالعے کے لیے پورا کتب خانہ">
            <a:extLst>
              <a:ext uri="{FF2B5EF4-FFF2-40B4-BE49-F238E27FC236}">
                <a16:creationId xmlns:a16="http://schemas.microsoft.com/office/drawing/2014/main" id="{E09B99DC-329A-9569-1509-F6DA37022CAC}"/>
              </a:ext>
            </a:extLst>
          </p:cNvPr>
          <p:cNvSpPr txBox="1"/>
          <p:nvPr/>
        </p:nvSpPr>
        <p:spPr>
          <a:xfrm>
            <a:off x="965200" y="2592388"/>
            <a:ext cx="3857688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مطالعے کے لیے پورا کتب خانہ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Books, Al-Murshid, articles, poetry and courses keep the Silsila’s publications within rea">
            <a:extLst>
              <a:ext uri="{FF2B5EF4-FFF2-40B4-BE49-F238E27FC236}">
                <a16:creationId xmlns:a16="http://schemas.microsoft.com/office/drawing/2014/main" id="{A77BEEDF-5C21-0B2A-8B33-5837A25CC2EC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Books, Al-Murshid, articles, poetry and courses keep the Silsila’s
publications within reach.</a:t>
            </a:r>
          </a:p>
        </p:txBody>
      </p:sp>
      <p:sp>
        <p:nvSpPr>
          <p:cNvPr id="9" name="Urdu: کتابیں، المرشد، مضامین، شاعری اور کورسز ایک ہی کتب خانے میں۔">
            <a:extLst>
              <a:ext uri="{FF2B5EF4-FFF2-40B4-BE49-F238E27FC236}">
                <a16:creationId xmlns:a16="http://schemas.microsoft.com/office/drawing/2014/main" id="{967B594C-20A9-AB56-6F01-CE99AE293F7B}"/>
              </a:ext>
            </a:extLst>
          </p:cNvPr>
          <p:cNvSpPr txBox="1"/>
          <p:nvPr/>
        </p:nvSpPr>
        <p:spPr>
          <a:xfrm>
            <a:off x="965200" y="4547592"/>
            <a:ext cx="648817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کتابیں، المرشد، مضامین، شاعری اور کورسز ایک ہی کتب خانے میں۔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Browse the publication categories">
            <a:extLst>
              <a:ext uri="{FF2B5EF4-FFF2-40B4-BE49-F238E27FC236}">
                <a16:creationId xmlns:a16="http://schemas.microsoft.com/office/drawing/2014/main" id="{48AC5FF3-303D-C97D-BEEF-CEF767714DC7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Browse the publication categories</a:t>
            </a:r>
          </a:p>
        </p:txBody>
      </p:sp>
      <p:sp>
        <p:nvSpPr>
          <p:cNvPr id="11" name="Urdu: مطبوعات کی فہرست دیکھیں">
            <a:extLst>
              <a:ext uri="{FF2B5EF4-FFF2-40B4-BE49-F238E27FC236}">
                <a16:creationId xmlns:a16="http://schemas.microsoft.com/office/drawing/2014/main" id="{B7E123B6-175C-E2A6-1B3A-A2900178B07F}"/>
              </a:ext>
            </a:extLst>
          </p:cNvPr>
          <p:cNvSpPr txBox="1"/>
          <p:nvPr/>
        </p:nvSpPr>
        <p:spPr>
          <a:xfrm>
            <a:off x="965201" y="5900142"/>
            <a:ext cx="23892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مطبوعات کی فہرست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F0C9CB2C-F13F-B4D9-F019-96B338BB744E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Find Urdu and English publications">
            <a:extLst>
              <a:ext uri="{FF2B5EF4-FFF2-40B4-BE49-F238E27FC236}">
                <a16:creationId xmlns:a16="http://schemas.microsoft.com/office/drawing/2014/main" id="{6ED1AD92-65C0-AD01-15E6-3EE89A60BD82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Find Urdu and English publications</a:t>
            </a:r>
          </a:p>
        </p:txBody>
      </p:sp>
      <p:sp>
        <p:nvSpPr>
          <p:cNvPr id="14" name="Urdu: اردو اور انگریزی مواد تلاش کریں">
            <a:extLst>
              <a:ext uri="{FF2B5EF4-FFF2-40B4-BE49-F238E27FC236}">
                <a16:creationId xmlns:a16="http://schemas.microsoft.com/office/drawing/2014/main" id="{0ED43CD8-A43E-F3C0-9271-F2EB120BE4C5}"/>
              </a:ext>
            </a:extLst>
          </p:cNvPr>
          <p:cNvSpPr txBox="1"/>
          <p:nvPr/>
        </p:nvSpPr>
        <p:spPr>
          <a:xfrm>
            <a:off x="965200" y="6966942"/>
            <a:ext cx="27527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اور انگریزی مواد تلاش کریں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7FE704C0-FD1E-4B0E-C4E1-B3D41046D2F4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Read a book inside the app">
            <a:extLst>
              <a:ext uri="{FF2B5EF4-FFF2-40B4-BE49-F238E27FC236}">
                <a16:creationId xmlns:a16="http://schemas.microsoft.com/office/drawing/2014/main" id="{F4488633-09E4-3F34-4CED-2FA1D2203DDC}"/>
              </a:ext>
            </a:extLst>
          </p:cNvPr>
          <p:cNvSpPr txBox="1"/>
          <p:nvPr/>
        </p:nvSpPr>
        <p:spPr>
          <a:xfrm>
            <a:off x="965200" y="76317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Read a book inside the app</a:t>
            </a:r>
          </a:p>
        </p:txBody>
      </p:sp>
      <p:sp>
        <p:nvSpPr>
          <p:cNvPr id="17" name="Urdu: ایپ کے اندر کتاب پڑھیں">
            <a:extLst>
              <a:ext uri="{FF2B5EF4-FFF2-40B4-BE49-F238E27FC236}">
                <a16:creationId xmlns:a16="http://schemas.microsoft.com/office/drawing/2014/main" id="{1C182D80-2C26-E01B-54C9-2B6499349964}"/>
              </a:ext>
            </a:extLst>
          </p:cNvPr>
          <p:cNvSpPr txBox="1"/>
          <p:nvPr/>
        </p:nvSpPr>
        <p:spPr>
          <a:xfrm>
            <a:off x="965200" y="8033742"/>
            <a:ext cx="22590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ایپ کے اندر کتاب پڑھیں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972BA163-0C7B-E61B-328C-2AD9754FBF12}"/>
              </a:ext>
            </a:extLst>
          </p:cNvPr>
          <p:cNvSpPr txBox="1"/>
          <p:nvPr/>
        </p:nvSpPr>
        <p:spPr>
          <a:xfrm>
            <a:off x="9098558" y="77200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Library · Publications">
            <a:extLst>
              <a:ext uri="{FF2B5EF4-FFF2-40B4-BE49-F238E27FC236}">
                <a16:creationId xmlns:a16="http://schemas.microsoft.com/office/drawing/2014/main" id="{8CB9535E-AD37-16AE-84DF-35859BB4E3D3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Library · Publications</a:t>
            </a:r>
          </a:p>
        </p:txBody>
      </p:sp>
      <p:sp>
        <p:nvSpPr>
          <p:cNvPr id="20" name="Text: Dalael-us-Salook · Text reader">
            <a:extLst>
              <a:ext uri="{FF2B5EF4-FFF2-40B4-BE49-F238E27FC236}">
                <a16:creationId xmlns:a16="http://schemas.microsoft.com/office/drawing/2014/main" id="{CD97B0E5-58A9-37DF-C691-53DDAA42BA49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Dalael-us-Salook · Text reader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FBD17F5F-E814-AC38-2044-612F345575A6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3CC073D1-CB50-5B74-6B91-85226AFF02C7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86165BC0-DE3A-6D57-8C96-7DDEDD369F54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C595EF57-9B22-054E-0290-6795F96F6439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11 / 35">
            <a:extLst>
              <a:ext uri="{FF2B5EF4-FFF2-40B4-BE49-F238E27FC236}">
                <a16:creationId xmlns:a16="http://schemas.microsoft.com/office/drawing/2014/main" id="{EEE33CEA-711D-B4F9-2523-618871D4992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11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D7EB940C-35AA-59E1-B822-2D8067B14DB7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5B249B0D-3579-2F8F-9DB8-BE2DD73F504D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library-en" descr="library-en">
            <a:extLst>
              <a:ext uri="{FF2B5EF4-FFF2-40B4-BE49-F238E27FC236}">
                <a16:creationId xmlns:a16="http://schemas.microsoft.com/office/drawing/2014/main" id="{7F3118F5-80B3-B17E-ED50-97968FAF1D1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book-reader-ur" descr="book-reader-ur">
            <a:extLst>
              <a:ext uri="{FF2B5EF4-FFF2-40B4-BE49-F238E27FC236}">
                <a16:creationId xmlns:a16="http://schemas.microsoft.com/office/drawing/2014/main" id="{E3E0008F-A206-BB38-B153-0E868B0261B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library-en">
            <a:hlinkClick r:id="rId6"/>
            <a:extLst>
              <a:ext uri="{FF2B5EF4-FFF2-40B4-BE49-F238E27FC236}">
                <a16:creationId xmlns:a16="http://schemas.microsoft.com/office/drawing/2014/main" id="{E2E3FFEE-787B-5C94-FCB8-2EC1A1564413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library-ur">
            <a:hlinkClick r:id="rId7"/>
            <a:extLst>
              <a:ext uri="{FF2B5EF4-FFF2-40B4-BE49-F238E27FC236}">
                <a16:creationId xmlns:a16="http://schemas.microsoft.com/office/drawing/2014/main" id="{3BB63C90-37CB-C044-302E-8F2AA7858FC7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book-reader-ur">
            <a:hlinkClick r:id="rId8"/>
            <a:extLst>
              <a:ext uri="{FF2B5EF4-FFF2-40B4-BE49-F238E27FC236}">
                <a16:creationId xmlns:a16="http://schemas.microsoft.com/office/drawing/2014/main" id="{C9D2F913-7EC9-11C3-A6D9-931E7BA860C1}"/>
              </a:ext>
            </a:extLst>
          </p:cNvPr>
          <p:cNvSpPr/>
          <p:nvPr/>
        </p:nvSpPr>
        <p:spPr>
          <a:xfrm>
            <a:off x="965200" y="74914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library-en">
            <a:hlinkClick r:id="rId6"/>
            <a:extLst>
              <a:ext uri="{FF2B5EF4-FFF2-40B4-BE49-F238E27FC236}">
                <a16:creationId xmlns:a16="http://schemas.microsoft.com/office/drawing/2014/main" id="{F5FCF813-E510-1061-920D-3DBC65AB41B3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book-reader-ur">
            <a:hlinkClick r:id="rId8"/>
            <a:extLst>
              <a:ext uri="{FF2B5EF4-FFF2-40B4-BE49-F238E27FC236}">
                <a16:creationId xmlns:a16="http://schemas.microsoft.com/office/drawing/2014/main" id="{BAB8D5BC-79BB-70B8-020F-85F048F6FE8C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83BFA2D2-6D1E-4081-5A8A-E0C82CB5F9C6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re: features">
            <a:hlinkClick r:id="rId10"/>
            <a:extLst>
              <a:ext uri="{FF2B5EF4-FFF2-40B4-BE49-F238E27FC236}">
                <a16:creationId xmlns:a16="http://schemas.microsoft.com/office/drawing/2014/main" id="{5E7875D9-031D-4218-8FA4-6063DA4AF108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read-hadith">
            <a:hlinkClick r:id="rId11" action="ppaction://hlinksldjump"/>
            <a:extLst>
              <a:ext uri="{FF2B5EF4-FFF2-40B4-BE49-F238E27FC236}">
                <a16:creationId xmlns:a16="http://schemas.microsoft.com/office/drawing/2014/main" id="{92C720A1-2A9A-B84E-1B8F-288AB2BCDD1F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together">
            <a:hlinkClick r:id="rId12" action="ppaction://hlinksldjump"/>
            <a:extLst>
              <a:ext uri="{FF2B5EF4-FFF2-40B4-BE49-F238E27FC236}">
                <a16:creationId xmlns:a16="http://schemas.microsoft.com/office/drawing/2014/main" id="{7CB2C5CE-EBB8-503E-44D0-B825C1284239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2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oge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7D98C83E-D906-0417-27F1-D7700C8E6FF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0A265A8B-0660-E144-3C7A-2F7BCE40512E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ZIKR">
            <a:extLst>
              <a:ext uri="{FF2B5EF4-FFF2-40B4-BE49-F238E27FC236}">
                <a16:creationId xmlns:a16="http://schemas.microsoft.com/office/drawing/2014/main" id="{D62E819A-692F-50FB-BF35-496B167813B2}"/>
              </a:ext>
            </a:extLst>
          </p:cNvPr>
          <p:cNvSpPr txBox="1"/>
          <p:nvPr/>
        </p:nvSpPr>
        <p:spPr>
          <a:xfrm>
            <a:off x="3070820" y="527050"/>
            <a:ext cx="89912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ZIKR</a:t>
            </a:r>
          </a:p>
        </p:txBody>
      </p:sp>
      <p:sp>
        <p:nvSpPr>
          <p:cNvPr id="6" name="Text: Our Sheikh · Join Daily Zikr">
            <a:extLst>
              <a:ext uri="{FF2B5EF4-FFF2-40B4-BE49-F238E27FC236}">
                <a16:creationId xmlns:a16="http://schemas.microsoft.com/office/drawing/2014/main" id="{0FB5532D-F3CD-4F4B-8D49-8D4A30565F34}"/>
              </a:ext>
            </a:extLst>
          </p:cNvPr>
          <p:cNvSpPr txBox="1"/>
          <p:nvPr/>
        </p:nvSpPr>
        <p:spPr>
          <a:xfrm>
            <a:off x="965200" y="1600200"/>
            <a:ext cx="9077389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Our Sheikh · Join Daily Zikr</a:t>
            </a:r>
          </a:p>
        </p:txBody>
      </p:sp>
      <p:sp>
        <p:nvSpPr>
          <p:cNvPr id="7" name="Urdu: ہمارے شیخ — روزانہ ذکر میں شامل ہوں">
            <a:extLst>
              <a:ext uri="{FF2B5EF4-FFF2-40B4-BE49-F238E27FC236}">
                <a16:creationId xmlns:a16="http://schemas.microsoft.com/office/drawing/2014/main" id="{84579A8E-EC3B-47F1-BB7E-99D5C6EA8E09}"/>
              </a:ext>
            </a:extLst>
          </p:cNvPr>
          <p:cNvSpPr txBox="1"/>
          <p:nvPr/>
        </p:nvSpPr>
        <p:spPr>
          <a:xfrm>
            <a:off x="965201" y="2592388"/>
            <a:ext cx="509435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ہمارے شیخ — روزانہ ذکر میں شامل ہوں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A clear entry point connects daily Zikr, local session time and the Our Sheikh Halqah.">
            <a:extLst>
              <a:ext uri="{FF2B5EF4-FFF2-40B4-BE49-F238E27FC236}">
                <a16:creationId xmlns:a16="http://schemas.microsoft.com/office/drawing/2014/main" id="{EF20B4E3-14E2-37F6-C848-0150A9320B80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A clear entry point connects daily Zikr, local session time and the
Our Sheikh Halqah.</a:t>
            </a:r>
          </a:p>
        </p:txBody>
      </p:sp>
      <p:sp>
        <p:nvSpPr>
          <p:cNvPr id="9" name="Urdu: روزانہ ذکر کا مقامی وقت دیکھیں اور ہمارے شیخ کے حلقے میں شامل ہوں۔">
            <a:extLst>
              <a:ext uri="{FF2B5EF4-FFF2-40B4-BE49-F238E27FC236}">
                <a16:creationId xmlns:a16="http://schemas.microsoft.com/office/drawing/2014/main" id="{C3BDB9D6-CC27-D498-035C-E8BA8D3EC707}"/>
              </a:ext>
            </a:extLst>
          </p:cNvPr>
          <p:cNvSpPr txBox="1"/>
          <p:nvPr/>
        </p:nvSpPr>
        <p:spPr>
          <a:xfrm>
            <a:off x="965200" y="4547592"/>
            <a:ext cx="700887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ذکر کا مقامی وقت دیکھیں اور ہمارے شیخ کے حلقے میں شامل ہوں۔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See the daily Zikr card">
            <a:extLst>
              <a:ext uri="{FF2B5EF4-FFF2-40B4-BE49-F238E27FC236}">
                <a16:creationId xmlns:a16="http://schemas.microsoft.com/office/drawing/2014/main" id="{7D9B9359-F4A4-0F05-586D-43867A32632D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See the daily Zikr card</a:t>
            </a:r>
          </a:p>
        </p:txBody>
      </p:sp>
      <p:sp>
        <p:nvSpPr>
          <p:cNvPr id="11" name="Urdu: روزانہ ذکر کا کارڈ دیکھیں">
            <a:extLst>
              <a:ext uri="{FF2B5EF4-FFF2-40B4-BE49-F238E27FC236}">
                <a16:creationId xmlns:a16="http://schemas.microsoft.com/office/drawing/2014/main" id="{CA6E7E99-54BB-4929-6AEC-4F3A597EF284}"/>
              </a:ext>
            </a:extLst>
          </p:cNvPr>
          <p:cNvSpPr txBox="1"/>
          <p:nvPr/>
        </p:nvSpPr>
        <p:spPr>
          <a:xfrm>
            <a:off x="965200" y="5900142"/>
            <a:ext cx="195903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ذکر کا کارڈ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9BEBF61D-5FCB-192C-63CC-F79DBFA35D8B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Join with name, city and country">
            <a:extLst>
              <a:ext uri="{FF2B5EF4-FFF2-40B4-BE49-F238E27FC236}">
                <a16:creationId xmlns:a16="http://schemas.microsoft.com/office/drawing/2014/main" id="{459A6CE7-72F2-6476-B905-599D979726B3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Join with name, city and country</a:t>
            </a:r>
          </a:p>
        </p:txBody>
      </p:sp>
      <p:sp>
        <p:nvSpPr>
          <p:cNvPr id="14" name="Urdu: نام، شہر اور ملک کے ساتھ شامل ہوں">
            <a:extLst>
              <a:ext uri="{FF2B5EF4-FFF2-40B4-BE49-F238E27FC236}">
                <a16:creationId xmlns:a16="http://schemas.microsoft.com/office/drawing/2014/main" id="{3F7A51BD-47D9-D79D-87D4-C4BF07C9E424}"/>
              </a:ext>
            </a:extLst>
          </p:cNvPr>
          <p:cNvSpPr txBox="1"/>
          <p:nvPr/>
        </p:nvSpPr>
        <p:spPr>
          <a:xfrm>
            <a:off x="965201" y="6966942"/>
            <a:ext cx="317506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نام، شہر اور ملک کے ساتھ شامل ہوں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19939A7A-8426-0456-2DB2-89596BB1B214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Keep YouTube and Tahajjud routes within reach">
            <a:extLst>
              <a:ext uri="{FF2B5EF4-FFF2-40B4-BE49-F238E27FC236}">
                <a16:creationId xmlns:a16="http://schemas.microsoft.com/office/drawing/2014/main" id="{166BC02F-6BFB-DE06-BF36-551808B9CACE}"/>
              </a:ext>
            </a:extLst>
          </p:cNvPr>
          <p:cNvSpPr txBox="1"/>
          <p:nvPr/>
        </p:nvSpPr>
        <p:spPr>
          <a:xfrm>
            <a:off x="965200" y="7631113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Keep YouTube and Tahajjud routes within reach</a:t>
            </a:r>
          </a:p>
        </p:txBody>
      </p:sp>
      <p:sp>
        <p:nvSpPr>
          <p:cNvPr id="17" name="Urdu: یوٹیوب اور تہجد کے ذکر کے راستے بھی موجود ہیں">
            <a:extLst>
              <a:ext uri="{FF2B5EF4-FFF2-40B4-BE49-F238E27FC236}">
                <a16:creationId xmlns:a16="http://schemas.microsoft.com/office/drawing/2014/main" id="{441E88CF-60F9-F8FB-07EB-CBD800CB6685}"/>
              </a:ext>
            </a:extLst>
          </p:cNvPr>
          <p:cNvSpPr txBox="1"/>
          <p:nvPr/>
        </p:nvSpPr>
        <p:spPr>
          <a:xfrm>
            <a:off x="965200" y="8033147"/>
            <a:ext cx="39973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یوٹیوب اور تہجد کے ذکر کے راستے بھی موجود ہیں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Zikr · Our Sheikh">
            <a:extLst>
              <a:ext uri="{FF2B5EF4-FFF2-40B4-BE49-F238E27FC236}">
                <a16:creationId xmlns:a16="http://schemas.microsoft.com/office/drawing/2014/main" id="{7B03B062-3346-7694-1C6A-4EB474FAA724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Zikr · Our Sheikh</a:t>
            </a:r>
          </a:p>
        </p:txBody>
      </p:sp>
      <p:sp>
        <p:nvSpPr>
          <p:cNvPr id="19" name="Text: Our Sheikh · Public join form">
            <a:extLst>
              <a:ext uri="{FF2B5EF4-FFF2-40B4-BE49-F238E27FC236}">
                <a16:creationId xmlns:a16="http://schemas.microsoft.com/office/drawing/2014/main" id="{5BC2B1A3-3D8A-CD60-FC84-4A156746A508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Our Sheikh · Public join form</a:t>
            </a:r>
          </a:p>
        </p:txBody>
      </p:sp>
      <p:sp>
        <p:nvSpPr>
          <p:cNvPr id="20" name="Text: Host and live-stage controls are available to authorised roles during a session.">
            <a:extLst>
              <a:ext uri="{FF2B5EF4-FFF2-40B4-BE49-F238E27FC236}">
                <a16:creationId xmlns:a16="http://schemas.microsoft.com/office/drawing/2014/main" id="{5B7242ED-F48C-6F7A-9B5B-BCB9DFDC2C7E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153D31"/>
                </a:solidFill>
                <a:latin typeface="Segoe UI" panose="020B0502040204020203" pitchFamily="34" charset="0"/>
              </a:rPr>
              <a:t>Host and live-stage controls are available to authorised roles during a session.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14A9700A-4E34-D4D5-50A0-C3BDF2545E5A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B4001212-FE05-277F-3765-8B688124AF6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CFE89E23-3CF2-ACFC-A2AE-7B1391A1F1A2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8F7D4CBF-B93C-50AD-3B70-2A0BC00281C8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12 / 35">
            <a:extLst>
              <a:ext uri="{FF2B5EF4-FFF2-40B4-BE49-F238E27FC236}">
                <a16:creationId xmlns:a16="http://schemas.microsoft.com/office/drawing/2014/main" id="{63B1EE30-95F2-49FC-C49A-6B27282049EE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12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85A8A97C-CB4A-4040-154D-0E20DBA71E2F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43CAD40B-65E7-DC00-FF20-D46BA0918201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zikr-en" descr="zikr-en">
            <a:extLst>
              <a:ext uri="{FF2B5EF4-FFF2-40B4-BE49-F238E27FC236}">
                <a16:creationId xmlns:a16="http://schemas.microsoft.com/office/drawing/2014/main" id="{DE3F065D-E364-BB42-4BC2-C6845B8AE17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our-sheikh-entry-en" descr="our-sheikh-entry-en">
            <a:extLst>
              <a:ext uri="{FF2B5EF4-FFF2-40B4-BE49-F238E27FC236}">
                <a16:creationId xmlns:a16="http://schemas.microsoft.com/office/drawing/2014/main" id="{677AA6A1-CE01-D852-0172-47E9B5FB3D1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zikr-en">
            <a:hlinkClick r:id="rId6"/>
            <a:extLst>
              <a:ext uri="{FF2B5EF4-FFF2-40B4-BE49-F238E27FC236}">
                <a16:creationId xmlns:a16="http://schemas.microsoft.com/office/drawing/2014/main" id="{B8768053-4EC3-94B8-B67F-A090E4A080E0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our-sheikh-entry-en">
            <a:hlinkClick r:id="rId7"/>
            <a:extLst>
              <a:ext uri="{FF2B5EF4-FFF2-40B4-BE49-F238E27FC236}">
                <a16:creationId xmlns:a16="http://schemas.microsoft.com/office/drawing/2014/main" id="{43D6D919-27B0-0E5C-578D-A67DBFBB5820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zikr-en">
            <a:hlinkClick r:id="rId6"/>
            <a:extLst>
              <a:ext uri="{FF2B5EF4-FFF2-40B4-BE49-F238E27FC236}">
                <a16:creationId xmlns:a16="http://schemas.microsoft.com/office/drawing/2014/main" id="{158900F7-2137-7FEC-6A7B-D6FD3FC72B76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our-sheikh-entry-en">
            <a:hlinkClick r:id="rId7"/>
            <a:extLst>
              <a:ext uri="{FF2B5EF4-FFF2-40B4-BE49-F238E27FC236}">
                <a16:creationId xmlns:a16="http://schemas.microsoft.com/office/drawing/2014/main" id="{47FCCDE9-6C9C-FD3F-56D1-37D99E232C3A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0D6FE8DE-706D-3DEE-7F99-E174EB9DBBA6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features">
            <a:hlinkClick r:id="rId9"/>
            <a:extLst>
              <a:ext uri="{FF2B5EF4-FFF2-40B4-BE49-F238E27FC236}">
                <a16:creationId xmlns:a16="http://schemas.microsoft.com/office/drawing/2014/main" id="{4470B39A-7C44-7BB3-2872-D04AB6F3F213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reading-room">
            <a:hlinkClick r:id="rId10" action="ppaction://hlinksldjump"/>
            <a:extLst>
              <a:ext uri="{FF2B5EF4-FFF2-40B4-BE49-F238E27FC236}">
                <a16:creationId xmlns:a16="http://schemas.microsoft.com/office/drawing/2014/main" id="{4BBE57DD-4A3F-37C3-CD1F-A96FADA05E97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personal-practice">
            <a:hlinkClick r:id="rId11" action="ppaction://hlinksldjump"/>
            <a:extLst>
              <a:ext uri="{FF2B5EF4-FFF2-40B4-BE49-F238E27FC236}">
                <a16:creationId xmlns:a16="http://schemas.microsoft.com/office/drawing/2014/main" id="{F0ED0FE3-58D7-CC3F-EF57-96C40457E076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5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ersonal-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91BCB740-FC77-6809-16B7-0EE8F2C4B83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E668D762-E5FE-D4C6-BC9F-62C73ED1A39C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ZIKR">
            <a:extLst>
              <a:ext uri="{FF2B5EF4-FFF2-40B4-BE49-F238E27FC236}">
                <a16:creationId xmlns:a16="http://schemas.microsoft.com/office/drawing/2014/main" id="{B9D533F1-DED9-32CD-F5CF-06FC7BADBCA9}"/>
              </a:ext>
            </a:extLst>
          </p:cNvPr>
          <p:cNvSpPr txBox="1"/>
          <p:nvPr/>
        </p:nvSpPr>
        <p:spPr>
          <a:xfrm>
            <a:off x="3070820" y="527050"/>
            <a:ext cx="89912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ZIKR</a:t>
            </a:r>
          </a:p>
        </p:txBody>
      </p:sp>
      <p:sp>
        <p:nvSpPr>
          <p:cNvPr id="6" name="Text: Your own daily Zikr routine">
            <a:extLst>
              <a:ext uri="{FF2B5EF4-FFF2-40B4-BE49-F238E27FC236}">
                <a16:creationId xmlns:a16="http://schemas.microsoft.com/office/drawing/2014/main" id="{EDF49B48-5F16-1FAC-11E6-1F5C264E281A}"/>
              </a:ext>
            </a:extLst>
          </p:cNvPr>
          <p:cNvSpPr txBox="1"/>
          <p:nvPr/>
        </p:nvSpPr>
        <p:spPr>
          <a:xfrm>
            <a:off x="965200" y="1600200"/>
            <a:ext cx="9116251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Your own daily Zikr routine</a:t>
            </a:r>
          </a:p>
        </p:txBody>
      </p:sp>
      <p:sp>
        <p:nvSpPr>
          <p:cNvPr id="7" name="Urdu: اپنے روزانہ ذکر کا معمول بنائیں">
            <a:extLst>
              <a:ext uri="{FF2B5EF4-FFF2-40B4-BE49-F238E27FC236}">
                <a16:creationId xmlns:a16="http://schemas.microsoft.com/office/drawing/2014/main" id="{C9AFE9A8-E3A5-DC41-8D60-0345C3B645A8}"/>
              </a:ext>
            </a:extLst>
          </p:cNvPr>
          <p:cNvSpPr txBox="1"/>
          <p:nvPr/>
        </p:nvSpPr>
        <p:spPr>
          <a:xfrm>
            <a:off x="965201" y="2592388"/>
            <a:ext cx="381165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اپنے روزانہ ذکر کا معمول بنائیں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A guided sequence keeps your chosen stages, timings and progress together.">
            <a:extLst>
              <a:ext uri="{FF2B5EF4-FFF2-40B4-BE49-F238E27FC236}">
                <a16:creationId xmlns:a16="http://schemas.microsoft.com/office/drawing/2014/main" id="{B8D7049C-F3BC-DD69-C0CF-5809A6E45861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A guided sequence keeps your chosen stages, timings and
progress together.</a:t>
            </a:r>
          </a:p>
        </p:txBody>
      </p:sp>
      <p:sp>
        <p:nvSpPr>
          <p:cNvPr id="9" name="Urdu: اپنے منتخب مراحل، وقت اور ذکر کا ریکارڈ ایک جگہ رکھیں۔">
            <a:extLst>
              <a:ext uri="{FF2B5EF4-FFF2-40B4-BE49-F238E27FC236}">
                <a16:creationId xmlns:a16="http://schemas.microsoft.com/office/drawing/2014/main" id="{4C5031EA-8C5E-1716-7FA0-09802DDA6A2C}"/>
              </a:ext>
            </a:extLst>
          </p:cNvPr>
          <p:cNvSpPr txBox="1"/>
          <p:nvPr/>
        </p:nvSpPr>
        <p:spPr>
          <a:xfrm>
            <a:off x="965200" y="4547592"/>
            <a:ext cx="5540438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اپنے منتخب مراحل، وقت اور ذکر کا ریکارڈ ایک جگہ رکھیں۔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Lataif, Raabta and muraqabas">
            <a:extLst>
              <a:ext uri="{FF2B5EF4-FFF2-40B4-BE49-F238E27FC236}">
                <a16:creationId xmlns:a16="http://schemas.microsoft.com/office/drawing/2014/main" id="{13B58331-1FF9-98FC-30FB-4B4EF83D39D8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Lataif, Raabta and muraqabas</a:t>
            </a:r>
          </a:p>
        </p:txBody>
      </p:sp>
      <p:sp>
        <p:nvSpPr>
          <p:cNvPr id="11" name="Urdu: لطائف، رابطہ اور مراقبات">
            <a:extLst>
              <a:ext uri="{FF2B5EF4-FFF2-40B4-BE49-F238E27FC236}">
                <a16:creationId xmlns:a16="http://schemas.microsoft.com/office/drawing/2014/main" id="{C6D24094-F1E0-215C-F871-01E1307E31C5}"/>
              </a:ext>
            </a:extLst>
          </p:cNvPr>
          <p:cNvSpPr txBox="1"/>
          <p:nvPr/>
        </p:nvSpPr>
        <p:spPr>
          <a:xfrm>
            <a:off x="965201" y="5900142"/>
            <a:ext cx="22876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لطائف، رابطہ اور مراقبات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F68CC8D3-08AB-FE4A-7EAA-2F86E975D2FD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Choose 1–60 minutes for each stage">
            <a:extLst>
              <a:ext uri="{FF2B5EF4-FFF2-40B4-BE49-F238E27FC236}">
                <a16:creationId xmlns:a16="http://schemas.microsoft.com/office/drawing/2014/main" id="{4FB420F9-2A2C-057B-AF8D-6E00CB473189}"/>
              </a:ext>
            </a:extLst>
          </p:cNvPr>
          <p:cNvSpPr txBox="1"/>
          <p:nvPr/>
        </p:nvSpPr>
        <p:spPr>
          <a:xfrm>
            <a:off x="965200" y="6564313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Choose 1–60 minutes for each stage</a:t>
            </a:r>
          </a:p>
        </p:txBody>
      </p:sp>
      <p:sp>
        <p:nvSpPr>
          <p:cNvPr id="14" name="Urdu: ہر مرحلے کے لیے 1 سے 60 منٹ منتخب کریں">
            <a:extLst>
              <a:ext uri="{FF2B5EF4-FFF2-40B4-BE49-F238E27FC236}">
                <a16:creationId xmlns:a16="http://schemas.microsoft.com/office/drawing/2014/main" id="{60B8393D-0D6A-6188-3ECE-4E8307FE2CB1}"/>
              </a:ext>
            </a:extLst>
          </p:cNvPr>
          <p:cNvSpPr txBox="1"/>
          <p:nvPr/>
        </p:nvSpPr>
        <p:spPr>
          <a:xfrm>
            <a:off x="965200" y="6966347"/>
            <a:ext cx="37894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مرحلے کے لیے 1 سے 60 منٹ منتخب کریں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Add muraqabas and two daily reminders">
            <a:extLst>
              <a:ext uri="{FF2B5EF4-FFF2-40B4-BE49-F238E27FC236}">
                <a16:creationId xmlns:a16="http://schemas.microsoft.com/office/drawing/2014/main" id="{EB1CF588-5F12-572E-16B2-A2C5BEBB6F19}"/>
              </a:ext>
            </a:extLst>
          </p:cNvPr>
          <p:cNvSpPr txBox="1"/>
          <p:nvPr/>
        </p:nvSpPr>
        <p:spPr>
          <a:xfrm>
            <a:off x="965200" y="76317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Add muraqabas and two daily reminders</a:t>
            </a:r>
          </a:p>
        </p:txBody>
      </p:sp>
      <p:sp>
        <p:nvSpPr>
          <p:cNvPr id="16" name="Urdu: مزید مراقبات اور دو یاددہانیاں شامل کریں">
            <a:extLst>
              <a:ext uri="{FF2B5EF4-FFF2-40B4-BE49-F238E27FC236}">
                <a16:creationId xmlns:a16="http://schemas.microsoft.com/office/drawing/2014/main" id="{972433C2-1CBD-6A26-E805-ECCB8E9844EE}"/>
              </a:ext>
            </a:extLst>
          </p:cNvPr>
          <p:cNvSpPr txBox="1"/>
          <p:nvPr/>
        </p:nvSpPr>
        <p:spPr>
          <a:xfrm>
            <a:off x="965201" y="8033742"/>
            <a:ext cx="33798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مزید مراقبات اور دو یاددہانیاں شامل کریں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7" name="Text: ↗">
            <a:extLst>
              <a:ext uri="{FF2B5EF4-FFF2-40B4-BE49-F238E27FC236}">
                <a16:creationId xmlns:a16="http://schemas.microsoft.com/office/drawing/2014/main" id="{00E164BA-04D4-E4AA-32F3-2296B99823D6}"/>
              </a:ext>
            </a:extLst>
          </p:cNvPr>
          <p:cNvSpPr txBox="1"/>
          <p:nvPr/>
        </p:nvSpPr>
        <p:spPr>
          <a:xfrm>
            <a:off x="9098558" y="77200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8" name="Text: Personal Zikr · Timer">
            <a:extLst>
              <a:ext uri="{FF2B5EF4-FFF2-40B4-BE49-F238E27FC236}">
                <a16:creationId xmlns:a16="http://schemas.microsoft.com/office/drawing/2014/main" id="{9BFCF1EA-127B-E10A-BE75-B09A6EB37B0D}"/>
              </a:ext>
            </a:extLst>
          </p:cNvPr>
          <p:cNvSpPr txBox="1"/>
          <p:nvPr/>
        </p:nvSpPr>
        <p:spPr>
          <a:xfrm>
            <a:off x="10756900" y="10049867"/>
            <a:ext cx="44577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Personal Zikr · Timer</a:t>
            </a:r>
          </a:p>
        </p:txBody>
      </p:sp>
      <p:sp>
        <p:nvSpPr>
          <p:cNvPr id="19" name="Text: Personal Zikr · Sequence &amp; Shajra">
            <a:extLst>
              <a:ext uri="{FF2B5EF4-FFF2-40B4-BE49-F238E27FC236}">
                <a16:creationId xmlns:a16="http://schemas.microsoft.com/office/drawing/2014/main" id="{EA2DB938-96A3-61EA-194D-FEE3C2B94AA8}"/>
              </a:ext>
            </a:extLst>
          </p:cNvPr>
          <p:cNvSpPr txBox="1"/>
          <p:nvPr/>
        </p:nvSpPr>
        <p:spPr>
          <a:xfrm>
            <a:off x="15494000" y="10093523"/>
            <a:ext cx="39116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Personal Zikr · Sequence &amp; Shajra</a:t>
            </a:r>
          </a:p>
        </p:txBody>
      </p:sp>
      <p:sp>
        <p:nvSpPr>
          <p:cNvPr id="20" name="Text: ANDROID APP PREVIEW">
            <a:extLst>
              <a:ext uri="{FF2B5EF4-FFF2-40B4-BE49-F238E27FC236}">
                <a16:creationId xmlns:a16="http://schemas.microsoft.com/office/drawing/2014/main" id="{32068339-DD3F-4E09-7B43-6168AFC7E09A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1" name="Text: SILSILA NAQSHBANDIA OWAISIAH">
            <a:extLst>
              <a:ext uri="{FF2B5EF4-FFF2-40B4-BE49-F238E27FC236}">
                <a16:creationId xmlns:a16="http://schemas.microsoft.com/office/drawing/2014/main" id="{8AD69C11-9FE6-A167-D7EE-C77BD7675254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2" name="Text: App map">
            <a:extLst>
              <a:ext uri="{FF2B5EF4-FFF2-40B4-BE49-F238E27FC236}">
                <a16:creationId xmlns:a16="http://schemas.microsoft.com/office/drawing/2014/main" id="{2702EBAE-FB8E-7E1C-D238-635D5FBBF3C2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3" name="Text: All features">
            <a:extLst>
              <a:ext uri="{FF2B5EF4-FFF2-40B4-BE49-F238E27FC236}">
                <a16:creationId xmlns:a16="http://schemas.microsoft.com/office/drawing/2014/main" id="{D13A19AD-C4C8-508B-6F42-F39B4E9F27ED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4" name="Text: 13 / 35">
            <a:extLst>
              <a:ext uri="{FF2B5EF4-FFF2-40B4-BE49-F238E27FC236}">
                <a16:creationId xmlns:a16="http://schemas.microsoft.com/office/drawing/2014/main" id="{CB84C2D4-BA21-4920-03A0-A18C6F213652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13 / 35</a:t>
            </a:r>
          </a:p>
        </p:txBody>
      </p:sp>
      <p:sp>
        <p:nvSpPr>
          <p:cNvPr id="25" name="Text: ‹">
            <a:extLst>
              <a:ext uri="{FF2B5EF4-FFF2-40B4-BE49-F238E27FC236}">
                <a16:creationId xmlns:a16="http://schemas.microsoft.com/office/drawing/2014/main" id="{CE76AD62-2A44-AF27-FA95-8EAF5B391B46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6" name="Text: ›">
            <a:extLst>
              <a:ext uri="{FF2B5EF4-FFF2-40B4-BE49-F238E27FC236}">
                <a16:creationId xmlns:a16="http://schemas.microsoft.com/office/drawing/2014/main" id="{5C1A9BEC-17CF-C5EE-90CD-72C6BD538BD7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8" name="Fresh Android screenshot: personal-zikr-en" descr="personal-zikr-en">
            <a:extLst>
              <a:ext uri="{FF2B5EF4-FFF2-40B4-BE49-F238E27FC236}">
                <a16:creationId xmlns:a16="http://schemas.microsoft.com/office/drawing/2014/main" id="{15029E7B-0641-D446-B947-A0D1FC71FBD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0" y="965200"/>
            <a:ext cx="4864100" cy="9539089"/>
          </a:xfrm>
          <a:prstGeom prst="rect">
            <a:avLst/>
          </a:prstGeom>
        </p:spPr>
      </p:pic>
      <p:pic>
        <p:nvPicPr>
          <p:cNvPr id="30" name="Fresh Android screenshot: personal-plan-en" descr="personal-plan-en">
            <a:extLst>
              <a:ext uri="{FF2B5EF4-FFF2-40B4-BE49-F238E27FC236}">
                <a16:creationId xmlns:a16="http://schemas.microsoft.com/office/drawing/2014/main" id="{01670F54-8973-F12D-C3F4-0B4FBEABEED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0" y="2222500"/>
            <a:ext cx="4318000" cy="8325445"/>
          </a:xfrm>
          <a:prstGeom prst="rect">
            <a:avLst/>
          </a:prstGeom>
        </p:spPr>
      </p:pic>
      <p:sp>
        <p:nvSpPr>
          <p:cNvPr id="31" name="Explore: screen=personal-plan-en">
            <a:hlinkClick r:id="rId6"/>
            <a:extLst>
              <a:ext uri="{FF2B5EF4-FFF2-40B4-BE49-F238E27FC236}">
                <a16:creationId xmlns:a16="http://schemas.microsoft.com/office/drawing/2014/main" id="{8C7FD424-60C8-9A62-074E-2DC091D4A47D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screen=personal-reminders-en">
            <a:hlinkClick r:id="rId7"/>
            <a:extLst>
              <a:ext uri="{FF2B5EF4-FFF2-40B4-BE49-F238E27FC236}">
                <a16:creationId xmlns:a16="http://schemas.microsoft.com/office/drawing/2014/main" id="{5D5D0781-7E52-0880-D9F2-01EEA48B9A0D}"/>
              </a:ext>
            </a:extLst>
          </p:cNvPr>
          <p:cNvSpPr/>
          <p:nvPr/>
        </p:nvSpPr>
        <p:spPr>
          <a:xfrm>
            <a:off x="965200" y="74914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personal-zikr-en">
            <a:hlinkClick r:id="rId8"/>
            <a:extLst>
              <a:ext uri="{FF2B5EF4-FFF2-40B4-BE49-F238E27FC236}">
                <a16:creationId xmlns:a16="http://schemas.microsoft.com/office/drawing/2014/main" id="{7C78CDF9-C6A3-BA22-1872-5F638C799DDE}"/>
              </a:ext>
            </a:extLst>
          </p:cNvPr>
          <p:cNvSpPr/>
          <p:nvPr/>
        </p:nvSpPr>
        <p:spPr>
          <a:xfrm>
            <a:off x="10756900" y="1346200"/>
            <a:ext cx="3848100" cy="8396089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personal-plan-en">
            <a:hlinkClick r:id="rId6"/>
            <a:extLst>
              <a:ext uri="{FF2B5EF4-FFF2-40B4-BE49-F238E27FC236}">
                <a16:creationId xmlns:a16="http://schemas.microsoft.com/office/drawing/2014/main" id="{76039060-EB5B-59C6-35D5-5493A1FD3F50}"/>
              </a:ext>
            </a:extLst>
          </p:cNvPr>
          <p:cNvSpPr/>
          <p:nvPr/>
        </p:nvSpPr>
        <p:spPr>
          <a:xfrm>
            <a:off x="15494000" y="2603500"/>
            <a:ext cx="3302000" cy="7182445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93D7C22D-9D54-D253-66E9-AA8802D18FC4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features">
            <a:hlinkClick r:id="rId10"/>
            <a:extLst>
              <a:ext uri="{FF2B5EF4-FFF2-40B4-BE49-F238E27FC236}">
                <a16:creationId xmlns:a16="http://schemas.microsoft.com/office/drawing/2014/main" id="{7295A5BB-3164-E8E7-A968-9B40296B6192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together">
            <a:hlinkClick r:id="rId11" action="ppaction://hlinksldjump"/>
            <a:extLst>
              <a:ext uri="{FF2B5EF4-FFF2-40B4-BE49-F238E27FC236}">
                <a16:creationId xmlns:a16="http://schemas.microsoft.com/office/drawing/2014/main" id="{F739454A-5CEF-E435-724E-4DFA4FA4C6A4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count">
            <a:hlinkClick r:id="rId12" action="ppaction://hlinksldjump"/>
            <a:extLst>
              <a:ext uri="{FF2B5EF4-FFF2-40B4-BE49-F238E27FC236}">
                <a16:creationId xmlns:a16="http://schemas.microsoft.com/office/drawing/2014/main" id="{9B4F27A4-3917-8429-E206-C65E1D319C17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6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AC65EDD2-44BE-1EA4-90A3-70EB85EB3D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C3540217-CBE0-2B26-3C5F-F48ECC502FC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ZIKR">
            <a:extLst>
              <a:ext uri="{FF2B5EF4-FFF2-40B4-BE49-F238E27FC236}">
                <a16:creationId xmlns:a16="http://schemas.microsoft.com/office/drawing/2014/main" id="{08C25089-DCAD-6743-F27E-BAAC013EE932}"/>
              </a:ext>
            </a:extLst>
          </p:cNvPr>
          <p:cNvSpPr txBox="1"/>
          <p:nvPr/>
        </p:nvSpPr>
        <p:spPr>
          <a:xfrm>
            <a:off x="3070820" y="527050"/>
            <a:ext cx="89912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ZIKR</a:t>
            </a:r>
          </a:p>
        </p:txBody>
      </p:sp>
      <p:sp>
        <p:nvSpPr>
          <p:cNvPr id="6" name="Text: Tap into a steady practice">
            <a:extLst>
              <a:ext uri="{FF2B5EF4-FFF2-40B4-BE49-F238E27FC236}">
                <a16:creationId xmlns:a16="http://schemas.microsoft.com/office/drawing/2014/main" id="{65297A1F-E14A-B042-FE0D-450840D13224}"/>
              </a:ext>
            </a:extLst>
          </p:cNvPr>
          <p:cNvSpPr txBox="1"/>
          <p:nvPr/>
        </p:nvSpPr>
        <p:spPr>
          <a:xfrm>
            <a:off x="6921500" y="1663700"/>
            <a:ext cx="11785600" cy="110291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7085"/>
              </a:lnSpc>
            </a:pPr>
            <a:r>
              <a:rPr lang="en-US" sz="6500">
                <a:solidFill>
                  <a:srgbClr val="153D31"/>
                </a:solidFill>
                <a:latin typeface="Segoe UI Semibold" panose="020B0702040204020203" pitchFamily="34" charset="0"/>
              </a:rPr>
              <a:t>Tap into a steady practice</a:t>
            </a:r>
          </a:p>
        </p:txBody>
      </p:sp>
      <p:sp>
        <p:nvSpPr>
          <p:cNvPr id="7" name="Urdu: ذکر کی گنتی آسان رکھیں">
            <a:extLst>
              <a:ext uri="{FF2B5EF4-FFF2-40B4-BE49-F238E27FC236}">
                <a16:creationId xmlns:a16="http://schemas.microsoft.com/office/drawing/2014/main" id="{72A01610-21AC-93AB-8020-48847F4756CB}"/>
              </a:ext>
            </a:extLst>
          </p:cNvPr>
          <p:cNvSpPr txBox="1"/>
          <p:nvPr/>
        </p:nvSpPr>
        <p:spPr>
          <a:xfrm>
            <a:off x="6921500" y="2766616"/>
            <a:ext cx="3052826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 کی گنتی آسان رکھیں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Start from a daily zikr or create a personal counter with its own target.">
            <a:extLst>
              <a:ext uri="{FF2B5EF4-FFF2-40B4-BE49-F238E27FC236}">
                <a16:creationId xmlns:a16="http://schemas.microsoft.com/office/drawing/2014/main" id="{60259268-C9AD-D624-E45E-F8B1E8D3EA06}"/>
              </a:ext>
            </a:extLst>
          </p:cNvPr>
          <p:cNvSpPr txBox="1"/>
          <p:nvPr/>
        </p:nvSpPr>
        <p:spPr>
          <a:xfrm>
            <a:off x="6921500" y="3714552"/>
            <a:ext cx="10896600" cy="6540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550"/>
              </a:lnSpc>
            </a:pPr>
            <a:r>
              <a:rPr lang="en-US" sz="2500">
                <a:solidFill>
                  <a:srgbClr val="405F52"/>
                </a:solidFill>
                <a:latin typeface="Segoe UI" panose="020B0502040204020203" pitchFamily="34" charset="0"/>
              </a:rPr>
              <a:t>Start from a daily zikr or create a personal counter with its own target.</a:t>
            </a:r>
          </a:p>
        </p:txBody>
      </p:sp>
      <p:sp>
        <p:nvSpPr>
          <p:cNvPr id="9" name="Urdu: آج کے ذکر سے گنتی شروع کریں یا اپنے ہدف کے ساتھ نئی تسبیح بنائیں۔">
            <a:extLst>
              <a:ext uri="{FF2B5EF4-FFF2-40B4-BE49-F238E27FC236}">
                <a16:creationId xmlns:a16="http://schemas.microsoft.com/office/drawing/2014/main" id="{AA9D3D81-E647-5F79-D647-9569B7990359}"/>
              </a:ext>
            </a:extLst>
          </p:cNvPr>
          <p:cNvSpPr txBox="1"/>
          <p:nvPr/>
        </p:nvSpPr>
        <p:spPr>
          <a:xfrm>
            <a:off x="6921500" y="4343202"/>
            <a:ext cx="7547038" cy="7822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560"/>
              </a:lnSpc>
            </a:pPr>
            <a:r>
              <a:rPr lang="ar-AE" sz="24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کے ذکر سے گنتی شروع کریں یا اپنے ہدف کے ساتھ نئی تسبیح بنائیں۔</a:t>
            </a:r>
            <a:endParaRPr lang="en-US" sz="24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A focused, full-screen counter">
            <a:extLst>
              <a:ext uri="{FF2B5EF4-FFF2-40B4-BE49-F238E27FC236}">
                <a16:creationId xmlns:a16="http://schemas.microsoft.com/office/drawing/2014/main" id="{C7C793EA-C9B1-73BB-96D0-14ED74DACDDA}"/>
              </a:ext>
            </a:extLst>
          </p:cNvPr>
          <p:cNvSpPr txBox="1"/>
          <p:nvPr/>
        </p:nvSpPr>
        <p:spPr>
          <a:xfrm>
            <a:off x="6921500" y="542448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A focused, full-screen counter</a:t>
            </a:r>
          </a:p>
        </p:txBody>
      </p:sp>
      <p:sp>
        <p:nvSpPr>
          <p:cNvPr id="11" name="Urdu: گنتی کے لیے واضح اور بڑا صفحہ">
            <a:extLst>
              <a:ext uri="{FF2B5EF4-FFF2-40B4-BE49-F238E27FC236}">
                <a16:creationId xmlns:a16="http://schemas.microsoft.com/office/drawing/2014/main" id="{4477E3E8-BC7C-0A2C-234B-E986194B136F}"/>
              </a:ext>
            </a:extLst>
          </p:cNvPr>
          <p:cNvSpPr txBox="1"/>
          <p:nvPr/>
        </p:nvSpPr>
        <p:spPr>
          <a:xfrm>
            <a:off x="6921500" y="5826522"/>
            <a:ext cx="26384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گنتی کے لیے واضح اور بڑا صفحہ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2EBCB663-AD9B-CA25-2ABE-B3EC530B547A}"/>
              </a:ext>
            </a:extLst>
          </p:cNvPr>
          <p:cNvSpPr txBox="1"/>
          <p:nvPr/>
        </p:nvSpPr>
        <p:spPr>
          <a:xfrm>
            <a:off x="17404358" y="546834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Targets, correction and lifetime totals">
            <a:extLst>
              <a:ext uri="{FF2B5EF4-FFF2-40B4-BE49-F238E27FC236}">
                <a16:creationId xmlns:a16="http://schemas.microsoft.com/office/drawing/2014/main" id="{065B5100-2183-9FC4-EFC2-4A3ADB40A62C}"/>
              </a:ext>
            </a:extLst>
          </p:cNvPr>
          <p:cNvSpPr txBox="1"/>
          <p:nvPr/>
        </p:nvSpPr>
        <p:spPr>
          <a:xfrm>
            <a:off x="6921500" y="658018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Targets, correction and lifetime totals</a:t>
            </a:r>
          </a:p>
        </p:txBody>
      </p:sp>
      <p:sp>
        <p:nvSpPr>
          <p:cNvPr id="14" name="Urdu: ہدف، گنتی کی درستگی اور مجموعی ریکارڈ">
            <a:extLst>
              <a:ext uri="{FF2B5EF4-FFF2-40B4-BE49-F238E27FC236}">
                <a16:creationId xmlns:a16="http://schemas.microsoft.com/office/drawing/2014/main" id="{B3D164E0-9BFF-E8E1-0840-A6889EF03DF2}"/>
              </a:ext>
            </a:extLst>
          </p:cNvPr>
          <p:cNvSpPr txBox="1"/>
          <p:nvPr/>
        </p:nvSpPr>
        <p:spPr>
          <a:xfrm>
            <a:off x="6921500" y="6982222"/>
            <a:ext cx="32687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ہدف، گنتی کی درستگی اور مجموعی ریکارڈ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CF0A3529-8D43-286E-01E4-A1DACA6DEE55}"/>
              </a:ext>
            </a:extLst>
          </p:cNvPr>
          <p:cNvSpPr txBox="1"/>
          <p:nvPr/>
        </p:nvSpPr>
        <p:spPr>
          <a:xfrm>
            <a:off x="17404358" y="662404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Optional hardware controls">
            <a:extLst>
              <a:ext uri="{FF2B5EF4-FFF2-40B4-BE49-F238E27FC236}">
                <a16:creationId xmlns:a16="http://schemas.microsoft.com/office/drawing/2014/main" id="{4C6B3471-9E3D-418A-7C91-2CA9B02F27C2}"/>
              </a:ext>
            </a:extLst>
          </p:cNvPr>
          <p:cNvSpPr txBox="1"/>
          <p:nvPr/>
        </p:nvSpPr>
        <p:spPr>
          <a:xfrm>
            <a:off x="6921500" y="7690842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Optional hardware controls</a:t>
            </a:r>
          </a:p>
        </p:txBody>
      </p:sp>
      <p:sp>
        <p:nvSpPr>
          <p:cNvPr id="17" name="Urdu: بٹن سے گنتی کا اختیاری طریقہ">
            <a:extLst>
              <a:ext uri="{FF2B5EF4-FFF2-40B4-BE49-F238E27FC236}">
                <a16:creationId xmlns:a16="http://schemas.microsoft.com/office/drawing/2014/main" id="{FC9DEABC-A642-23A4-C93F-47BAC7AA174F}"/>
              </a:ext>
            </a:extLst>
          </p:cNvPr>
          <p:cNvSpPr txBox="1"/>
          <p:nvPr/>
        </p:nvSpPr>
        <p:spPr>
          <a:xfrm>
            <a:off x="6921500" y="8092877"/>
            <a:ext cx="25448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بٹن سے گنتی کا اختیاری طریقہ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SubhanAllah · Counter">
            <a:extLst>
              <a:ext uri="{FF2B5EF4-FFF2-40B4-BE49-F238E27FC236}">
                <a16:creationId xmlns:a16="http://schemas.microsoft.com/office/drawing/2014/main" id="{BBC18621-F742-C1D4-AD83-3302999DCFD3}"/>
              </a:ext>
            </a:extLst>
          </p:cNvPr>
          <p:cNvSpPr txBox="1"/>
          <p:nvPr/>
        </p:nvSpPr>
        <p:spPr>
          <a:xfrm>
            <a:off x="1270000" y="10182423"/>
            <a:ext cx="44831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SubhanAllah · Counter</a:t>
            </a:r>
          </a:p>
        </p:txBody>
      </p:sp>
      <p:sp>
        <p:nvSpPr>
          <p:cNvPr id="19" name="Text: Android offers volume-button counting. Compatible iPhones can use a configured Action Butt">
            <a:extLst>
              <a:ext uri="{FF2B5EF4-FFF2-40B4-BE49-F238E27FC236}">
                <a16:creationId xmlns:a16="http://schemas.microsoft.com/office/drawing/2014/main" id="{03EFD107-9343-0612-0120-DCA9AA9137BA}"/>
              </a:ext>
            </a:extLst>
          </p:cNvPr>
          <p:cNvSpPr txBox="1"/>
          <p:nvPr/>
        </p:nvSpPr>
        <p:spPr>
          <a:xfrm>
            <a:off x="6921500" y="10116939"/>
            <a:ext cx="11531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153D31"/>
                </a:solidFill>
                <a:latin typeface="Segoe UI" panose="020B0502040204020203" pitchFamily="34" charset="0"/>
              </a:rPr>
              <a:t>Android offers volume-button counting. Compatible iPhones can use a configured Action Button Shortcut.</a:t>
            </a:r>
          </a:p>
        </p:txBody>
      </p:sp>
      <p:sp>
        <p:nvSpPr>
          <p:cNvPr id="20" name="Text: ANDROID APP PREVIEW">
            <a:extLst>
              <a:ext uri="{FF2B5EF4-FFF2-40B4-BE49-F238E27FC236}">
                <a16:creationId xmlns:a16="http://schemas.microsoft.com/office/drawing/2014/main" id="{5F2CB589-F568-637E-ADC6-ACEE7AC11722}"/>
              </a:ext>
            </a:extLst>
          </p:cNvPr>
          <p:cNvSpPr txBox="1"/>
          <p:nvPr/>
        </p:nvSpPr>
        <p:spPr>
          <a:xfrm>
            <a:off x="12700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1" name="Text: SILSILA NAQSHBANDIA OWAISIAH">
            <a:extLst>
              <a:ext uri="{FF2B5EF4-FFF2-40B4-BE49-F238E27FC236}">
                <a16:creationId xmlns:a16="http://schemas.microsoft.com/office/drawing/2014/main" id="{8884749C-7A49-67E3-F2DE-BFCAB8B04378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2" name="Text: App map">
            <a:extLst>
              <a:ext uri="{FF2B5EF4-FFF2-40B4-BE49-F238E27FC236}">
                <a16:creationId xmlns:a16="http://schemas.microsoft.com/office/drawing/2014/main" id="{E9B6C1C5-9BDC-DACB-6F1F-1E0A629AA537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3" name="Text: All features">
            <a:extLst>
              <a:ext uri="{FF2B5EF4-FFF2-40B4-BE49-F238E27FC236}">
                <a16:creationId xmlns:a16="http://schemas.microsoft.com/office/drawing/2014/main" id="{19BE8E8C-DEEE-91F7-EC51-D73D49E54101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4" name="Text: 14 / 35">
            <a:extLst>
              <a:ext uri="{FF2B5EF4-FFF2-40B4-BE49-F238E27FC236}">
                <a16:creationId xmlns:a16="http://schemas.microsoft.com/office/drawing/2014/main" id="{A9A30155-8B51-D1C9-5DBF-D0BDED66B4E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14 / 35</a:t>
            </a:r>
          </a:p>
        </p:txBody>
      </p:sp>
      <p:sp>
        <p:nvSpPr>
          <p:cNvPr id="25" name="Text: ‹">
            <a:extLst>
              <a:ext uri="{FF2B5EF4-FFF2-40B4-BE49-F238E27FC236}">
                <a16:creationId xmlns:a16="http://schemas.microsoft.com/office/drawing/2014/main" id="{89EC52F9-A288-0B10-B8FF-BF1889532F6B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6" name="Text: ›">
            <a:extLst>
              <a:ext uri="{FF2B5EF4-FFF2-40B4-BE49-F238E27FC236}">
                <a16:creationId xmlns:a16="http://schemas.microsoft.com/office/drawing/2014/main" id="{79553CCE-C005-DA7E-4886-152DD3B8C2A0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8" name="Fresh Android screenshot: counter-en" descr="counter-en">
            <a:extLst>
              <a:ext uri="{FF2B5EF4-FFF2-40B4-BE49-F238E27FC236}">
                <a16:creationId xmlns:a16="http://schemas.microsoft.com/office/drawing/2014/main" id="{DA19835A-BDF1-6111-4823-A226600B6AD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41400"/>
            <a:ext cx="4889500" cy="9595445"/>
          </a:xfrm>
          <a:prstGeom prst="rect">
            <a:avLst/>
          </a:prstGeom>
        </p:spPr>
      </p:pic>
      <p:sp>
        <p:nvSpPr>
          <p:cNvPr id="29" name="Explore: screen=counter-en">
            <a:hlinkClick r:id="rId5"/>
            <a:extLst>
              <a:ext uri="{FF2B5EF4-FFF2-40B4-BE49-F238E27FC236}">
                <a16:creationId xmlns:a16="http://schemas.microsoft.com/office/drawing/2014/main" id="{6A2C3CFD-4F65-720B-9172-297EC98E03AA}"/>
              </a:ext>
            </a:extLst>
          </p:cNvPr>
          <p:cNvSpPr/>
          <p:nvPr/>
        </p:nvSpPr>
        <p:spPr>
          <a:xfrm>
            <a:off x="6921500" y="523974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xplore: screen=counter-en">
            <a:hlinkClick r:id="rId5"/>
            <a:extLst>
              <a:ext uri="{FF2B5EF4-FFF2-40B4-BE49-F238E27FC236}">
                <a16:creationId xmlns:a16="http://schemas.microsoft.com/office/drawing/2014/main" id="{39B2F87A-FCFB-4B89-DD71-3EEFC89B3ACF}"/>
              </a:ext>
            </a:extLst>
          </p:cNvPr>
          <p:cNvSpPr/>
          <p:nvPr/>
        </p:nvSpPr>
        <p:spPr>
          <a:xfrm>
            <a:off x="6921500" y="639544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xplore: screen=counter-en">
            <a:hlinkClick r:id="rId5"/>
            <a:extLst>
              <a:ext uri="{FF2B5EF4-FFF2-40B4-BE49-F238E27FC236}">
                <a16:creationId xmlns:a16="http://schemas.microsoft.com/office/drawing/2014/main" id="{BF07D0DE-F362-1811-28BD-E38E21A22967}"/>
              </a:ext>
            </a:extLst>
          </p:cNvPr>
          <p:cNvSpPr/>
          <p:nvPr/>
        </p:nvSpPr>
        <p:spPr>
          <a:xfrm>
            <a:off x="1270000" y="1422400"/>
            <a:ext cx="3873500" cy="8452445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F7E24418-5D27-B93B-C38C-C25E2775C85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features">
            <a:hlinkClick r:id="rId7"/>
            <a:extLst>
              <a:ext uri="{FF2B5EF4-FFF2-40B4-BE49-F238E27FC236}">
                <a16:creationId xmlns:a16="http://schemas.microsoft.com/office/drawing/2014/main" id="{6778A9BE-4D84-D514-6298-E0906551A170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Navigate: personal-practice">
            <a:hlinkClick r:id="rId8" action="ppaction://hlinksldjump"/>
            <a:extLst>
              <a:ext uri="{FF2B5EF4-FFF2-40B4-BE49-F238E27FC236}">
                <a16:creationId xmlns:a16="http://schemas.microsoft.com/office/drawing/2014/main" id="{0D60EFFD-EB23-F4D1-514D-3D5753AF12A6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avigate: guidance">
            <a:hlinkClick r:id="rId9" action="ppaction://hlinksldjump"/>
            <a:extLst>
              <a:ext uri="{FF2B5EF4-FFF2-40B4-BE49-F238E27FC236}">
                <a16:creationId xmlns:a16="http://schemas.microsoft.com/office/drawing/2014/main" id="{3A0C5021-6D2D-9726-4791-5FFD797580B7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55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396D9A7D-5B64-DB7D-01EC-0965BC9F88E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4EA7283E-0216-0F6C-4F91-08F8D70BA552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ZIKR">
            <a:extLst>
              <a:ext uri="{FF2B5EF4-FFF2-40B4-BE49-F238E27FC236}">
                <a16:creationId xmlns:a16="http://schemas.microsoft.com/office/drawing/2014/main" id="{4D228589-DEC1-37AB-9313-FC0B84B65234}"/>
              </a:ext>
            </a:extLst>
          </p:cNvPr>
          <p:cNvSpPr txBox="1"/>
          <p:nvPr/>
        </p:nvSpPr>
        <p:spPr>
          <a:xfrm>
            <a:off x="3070820" y="527050"/>
            <a:ext cx="89912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ZIKR</a:t>
            </a:r>
          </a:p>
        </p:txBody>
      </p:sp>
      <p:sp>
        <p:nvSpPr>
          <p:cNvPr id="6" name="Text: Guidance beside the practice">
            <a:extLst>
              <a:ext uri="{FF2B5EF4-FFF2-40B4-BE49-F238E27FC236}">
                <a16:creationId xmlns:a16="http://schemas.microsoft.com/office/drawing/2014/main" id="{15E14BA0-AB7E-DF70-A718-1D45AF4CD390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Guidance beside the
practice</a:t>
            </a:r>
          </a:p>
        </p:txBody>
      </p:sp>
      <p:sp>
        <p:nvSpPr>
          <p:cNvPr id="7" name="Urdu: عمل کے ساتھ رہنمائی بھی">
            <a:extLst>
              <a:ext uri="{FF2B5EF4-FFF2-40B4-BE49-F238E27FC236}">
                <a16:creationId xmlns:a16="http://schemas.microsoft.com/office/drawing/2014/main" id="{932E8710-A7B0-A614-CE20-5314DF2F6EDE}"/>
              </a:ext>
            </a:extLst>
          </p:cNvPr>
          <p:cNvSpPr txBox="1"/>
          <p:nvPr/>
        </p:nvSpPr>
        <p:spPr>
          <a:xfrm>
            <a:off x="965201" y="3381375"/>
            <a:ext cx="3403663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عمل کے ساتھ رہنمائی بھی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The Method of Zikr and Shajra are close to the places where you practise.">
            <a:extLst>
              <a:ext uri="{FF2B5EF4-FFF2-40B4-BE49-F238E27FC236}">
                <a16:creationId xmlns:a16="http://schemas.microsoft.com/office/drawing/2014/main" id="{033BC2AC-BB1F-2EBC-8969-6247DD39693E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The Method of Zikr and Shajra are close to the places where you
practise.</a:t>
            </a:r>
          </a:p>
        </p:txBody>
      </p:sp>
      <p:sp>
        <p:nvSpPr>
          <p:cNvPr id="9" name="Urdu: طریقۂ ذکر اور شجرہ، ذاتی ذکر اور تسبیح کے ساتھ فوراً کھولیں۔">
            <a:extLst>
              <a:ext uri="{FF2B5EF4-FFF2-40B4-BE49-F238E27FC236}">
                <a16:creationId xmlns:a16="http://schemas.microsoft.com/office/drawing/2014/main" id="{DBC86497-21E8-3470-D9F2-B8956E6EDFD9}"/>
              </a:ext>
            </a:extLst>
          </p:cNvPr>
          <p:cNvSpPr txBox="1"/>
          <p:nvPr/>
        </p:nvSpPr>
        <p:spPr>
          <a:xfrm>
            <a:off x="965200" y="5336580"/>
            <a:ext cx="5649976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 اور شجرہ، ذاتی ذکر اور تسبیح کے ساتھ فوراً کھولیں۔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Read the Method of Zikr">
            <a:extLst>
              <a:ext uri="{FF2B5EF4-FFF2-40B4-BE49-F238E27FC236}">
                <a16:creationId xmlns:a16="http://schemas.microsoft.com/office/drawing/2014/main" id="{B14FDA75-CB7B-84A6-170C-8953A45E0042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Read the Method of Zikr</a:t>
            </a:r>
          </a:p>
        </p:txBody>
      </p:sp>
      <p:sp>
        <p:nvSpPr>
          <p:cNvPr id="11" name="Urdu: طریقۂ ذکر پڑھیں">
            <a:extLst>
              <a:ext uri="{FF2B5EF4-FFF2-40B4-BE49-F238E27FC236}">
                <a16:creationId xmlns:a16="http://schemas.microsoft.com/office/drawing/2014/main" id="{10781C02-8581-3D47-49D3-54303A594140}"/>
              </a:ext>
            </a:extLst>
          </p:cNvPr>
          <p:cNvSpPr txBox="1"/>
          <p:nvPr/>
        </p:nvSpPr>
        <p:spPr>
          <a:xfrm>
            <a:off x="965201" y="6689130"/>
            <a:ext cx="134150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 پڑھیں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85C641AC-8B06-A8B9-3C1D-1DD658B6F31A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See the seven Lataif diagram">
            <a:extLst>
              <a:ext uri="{FF2B5EF4-FFF2-40B4-BE49-F238E27FC236}">
                <a16:creationId xmlns:a16="http://schemas.microsoft.com/office/drawing/2014/main" id="{22E964C7-587E-2A8A-26D5-67855B9829D0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See the seven Lataif diagram</a:t>
            </a:r>
          </a:p>
        </p:txBody>
      </p:sp>
      <p:sp>
        <p:nvSpPr>
          <p:cNvPr id="14" name="Urdu: سات لطائف کا خاکہ دیکھیں">
            <a:extLst>
              <a:ext uri="{FF2B5EF4-FFF2-40B4-BE49-F238E27FC236}">
                <a16:creationId xmlns:a16="http://schemas.microsoft.com/office/drawing/2014/main" id="{A57629A9-F829-173E-8FE5-BAB8FB945E46}"/>
              </a:ext>
            </a:extLst>
          </p:cNvPr>
          <p:cNvSpPr txBox="1"/>
          <p:nvPr/>
        </p:nvSpPr>
        <p:spPr>
          <a:xfrm>
            <a:off x="965200" y="7755930"/>
            <a:ext cx="236543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سات لطائف کا خاکہ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A4299C4B-B050-3E89-82D7-AF3E4964B7F8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Open the Shajra">
            <a:extLst>
              <a:ext uri="{FF2B5EF4-FFF2-40B4-BE49-F238E27FC236}">
                <a16:creationId xmlns:a16="http://schemas.microsoft.com/office/drawing/2014/main" id="{70BE25D9-FD43-A4F9-C6A8-814A1EC9977B}"/>
              </a:ext>
            </a:extLst>
          </p:cNvPr>
          <p:cNvSpPr txBox="1"/>
          <p:nvPr/>
        </p:nvSpPr>
        <p:spPr>
          <a:xfrm>
            <a:off x="965200" y="84206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Open the Shajra</a:t>
            </a:r>
          </a:p>
        </p:txBody>
      </p:sp>
      <p:sp>
        <p:nvSpPr>
          <p:cNvPr id="17" name="Urdu: شجرہ کھولیں">
            <a:extLst>
              <a:ext uri="{FF2B5EF4-FFF2-40B4-BE49-F238E27FC236}">
                <a16:creationId xmlns:a16="http://schemas.microsoft.com/office/drawing/2014/main" id="{60030716-B8E3-EDD6-7C44-5C4B1B4E1547}"/>
              </a:ext>
            </a:extLst>
          </p:cNvPr>
          <p:cNvSpPr txBox="1"/>
          <p:nvPr/>
        </p:nvSpPr>
        <p:spPr>
          <a:xfrm>
            <a:off x="965201" y="8822730"/>
            <a:ext cx="10557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شجرہ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A992B448-33E0-71EB-163B-28110506923D}"/>
              </a:ext>
            </a:extLst>
          </p:cNvPr>
          <p:cNvSpPr txBox="1"/>
          <p:nvPr/>
        </p:nvSpPr>
        <p:spPr>
          <a:xfrm>
            <a:off x="9098558" y="8509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Method of Zikr · Seven Lataif">
            <a:extLst>
              <a:ext uri="{FF2B5EF4-FFF2-40B4-BE49-F238E27FC236}">
                <a16:creationId xmlns:a16="http://schemas.microsoft.com/office/drawing/2014/main" id="{D8EF9AE5-8F8B-A46F-6C49-44245D2F95B7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Method of Zikr · Seven Lataif</a:t>
            </a:r>
          </a:p>
        </p:txBody>
      </p:sp>
      <p:sp>
        <p:nvSpPr>
          <p:cNvPr id="20" name="Text: Shajra · Chain of transmission">
            <a:extLst>
              <a:ext uri="{FF2B5EF4-FFF2-40B4-BE49-F238E27FC236}">
                <a16:creationId xmlns:a16="http://schemas.microsoft.com/office/drawing/2014/main" id="{6BB288A6-70B4-41AE-0CE7-6C99C4265BE7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Shajra · Chain of transmission</a:t>
            </a:r>
          </a:p>
        </p:txBody>
      </p:sp>
      <p:sp>
        <p:nvSpPr>
          <p:cNvPr id="21" name="Text: ANDROID APP PREVIEW">
            <a:extLst>
              <a:ext uri="{FF2B5EF4-FFF2-40B4-BE49-F238E27FC236}">
                <a16:creationId xmlns:a16="http://schemas.microsoft.com/office/drawing/2014/main" id="{D3D3B797-DCF1-A1E8-4F47-0D48F2282BFA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2" name="Text: SILSILA NAQSHBANDIA OWAISIAH">
            <a:extLst>
              <a:ext uri="{FF2B5EF4-FFF2-40B4-BE49-F238E27FC236}">
                <a16:creationId xmlns:a16="http://schemas.microsoft.com/office/drawing/2014/main" id="{6654649E-489A-E85A-A937-2DA24A28982E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3" name="Text: App map">
            <a:extLst>
              <a:ext uri="{FF2B5EF4-FFF2-40B4-BE49-F238E27FC236}">
                <a16:creationId xmlns:a16="http://schemas.microsoft.com/office/drawing/2014/main" id="{6887908B-5447-6098-F3D4-8DD76235FEE6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4" name="Text: All features">
            <a:extLst>
              <a:ext uri="{FF2B5EF4-FFF2-40B4-BE49-F238E27FC236}">
                <a16:creationId xmlns:a16="http://schemas.microsoft.com/office/drawing/2014/main" id="{54861249-D5CB-07A7-FF21-08F064A0154C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5" name="Text: 15 / 35">
            <a:extLst>
              <a:ext uri="{FF2B5EF4-FFF2-40B4-BE49-F238E27FC236}">
                <a16:creationId xmlns:a16="http://schemas.microsoft.com/office/drawing/2014/main" id="{8C9ED6B0-FAE8-5008-F455-EA5607C12759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15 / 35</a:t>
            </a:r>
          </a:p>
        </p:txBody>
      </p:sp>
      <p:sp>
        <p:nvSpPr>
          <p:cNvPr id="26" name="Text: ‹">
            <a:extLst>
              <a:ext uri="{FF2B5EF4-FFF2-40B4-BE49-F238E27FC236}">
                <a16:creationId xmlns:a16="http://schemas.microsoft.com/office/drawing/2014/main" id="{117178F8-E7A1-6F27-D5D5-D16BE96FE8A3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7" name="Text: ›">
            <a:extLst>
              <a:ext uri="{FF2B5EF4-FFF2-40B4-BE49-F238E27FC236}">
                <a16:creationId xmlns:a16="http://schemas.microsoft.com/office/drawing/2014/main" id="{8E554F64-B0D2-FCFC-783D-9C47C3085928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9" name="Fresh Android screenshot: method-diagram-en" descr="method-diagram-en">
            <a:extLst>
              <a:ext uri="{FF2B5EF4-FFF2-40B4-BE49-F238E27FC236}">
                <a16:creationId xmlns:a16="http://schemas.microsoft.com/office/drawing/2014/main" id="{F6E3B0AF-0449-F3F2-1A48-8D5A8A420F1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1" name="Fresh Android screenshot: shajra-en" descr="shajra-en">
            <a:extLst>
              <a:ext uri="{FF2B5EF4-FFF2-40B4-BE49-F238E27FC236}">
                <a16:creationId xmlns:a16="http://schemas.microsoft.com/office/drawing/2014/main" id="{95297234-D744-1FC9-55AE-8ABA5C707EA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2" name="Explore: screen=method-en">
            <a:hlinkClick r:id="rId6"/>
            <a:extLst>
              <a:ext uri="{FF2B5EF4-FFF2-40B4-BE49-F238E27FC236}">
                <a16:creationId xmlns:a16="http://schemas.microsoft.com/office/drawing/2014/main" id="{851EE8BB-BA9A-C9AE-CBD8-64CFD688A239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method-diagram-en">
            <a:hlinkClick r:id="rId7"/>
            <a:extLst>
              <a:ext uri="{FF2B5EF4-FFF2-40B4-BE49-F238E27FC236}">
                <a16:creationId xmlns:a16="http://schemas.microsoft.com/office/drawing/2014/main" id="{44746CC9-D220-F4CF-7369-9C1B8BD6AFF4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shajra-en">
            <a:hlinkClick r:id="rId8"/>
            <a:extLst>
              <a:ext uri="{FF2B5EF4-FFF2-40B4-BE49-F238E27FC236}">
                <a16:creationId xmlns:a16="http://schemas.microsoft.com/office/drawing/2014/main" id="{93188EA5-D71A-CAC2-4E01-A7BB9B9BE3A5}"/>
              </a:ext>
            </a:extLst>
          </p:cNvPr>
          <p:cNvSpPr/>
          <p:nvPr/>
        </p:nvSpPr>
        <p:spPr>
          <a:xfrm>
            <a:off x="965200" y="82804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method-diagram-en">
            <a:hlinkClick r:id="rId7"/>
            <a:extLst>
              <a:ext uri="{FF2B5EF4-FFF2-40B4-BE49-F238E27FC236}">
                <a16:creationId xmlns:a16="http://schemas.microsoft.com/office/drawing/2014/main" id="{FBFDD386-5787-636F-EA85-43AE312CED7A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shajra-en">
            <a:hlinkClick r:id="rId8"/>
            <a:extLst>
              <a:ext uri="{FF2B5EF4-FFF2-40B4-BE49-F238E27FC236}">
                <a16:creationId xmlns:a16="http://schemas.microsoft.com/office/drawing/2014/main" id="{EA8D1D46-9ED6-1536-D40B-4F1D2A77F7D5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30D1F0F7-D2CA-B868-CB96-7E79A3339DC7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re: features">
            <a:hlinkClick r:id="rId10"/>
            <a:extLst>
              <a:ext uri="{FF2B5EF4-FFF2-40B4-BE49-F238E27FC236}">
                <a16:creationId xmlns:a16="http://schemas.microsoft.com/office/drawing/2014/main" id="{C3600D2D-2884-022E-F530-99496B486DDF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count">
            <a:hlinkClick r:id="rId11" action="ppaction://hlinksldjump"/>
            <a:extLst>
              <a:ext uri="{FF2B5EF4-FFF2-40B4-BE49-F238E27FC236}">
                <a16:creationId xmlns:a16="http://schemas.microsoft.com/office/drawing/2014/main" id="{1689D41E-2604-DFC4-C15C-2D0488CA83E7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heritage">
            <a:hlinkClick r:id="rId12" action="ppaction://hlinksldjump"/>
            <a:extLst>
              <a:ext uri="{FF2B5EF4-FFF2-40B4-BE49-F238E27FC236}">
                <a16:creationId xmlns:a16="http://schemas.microsoft.com/office/drawing/2014/main" id="{27DF27F2-ADB4-B70B-58E6-F02735D70FAD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98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heri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DADD3CBA-A07D-67D6-74CC-B036280180A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D7C5A985-F87D-D42F-5278-916835BA3981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HALQAH">
            <a:extLst>
              <a:ext uri="{FF2B5EF4-FFF2-40B4-BE49-F238E27FC236}">
                <a16:creationId xmlns:a16="http://schemas.microsoft.com/office/drawing/2014/main" id="{1DEB6F5A-06C1-2955-4A6A-E42776D1A02D}"/>
              </a:ext>
            </a:extLst>
          </p:cNvPr>
          <p:cNvSpPr txBox="1"/>
          <p:nvPr/>
        </p:nvSpPr>
        <p:spPr>
          <a:xfrm>
            <a:off x="3070820" y="527050"/>
            <a:ext cx="1272977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HALQAH</a:t>
            </a:r>
          </a:p>
        </p:txBody>
      </p:sp>
      <p:sp>
        <p:nvSpPr>
          <p:cNvPr id="6" name="Text: Know the Silsila">
            <a:extLst>
              <a:ext uri="{FF2B5EF4-FFF2-40B4-BE49-F238E27FC236}">
                <a16:creationId xmlns:a16="http://schemas.microsoft.com/office/drawing/2014/main" id="{1B4466B1-5A26-B188-9BCD-0FD9CB7FFA04}"/>
              </a:ext>
            </a:extLst>
          </p:cNvPr>
          <p:cNvSpPr txBox="1"/>
          <p:nvPr/>
        </p:nvSpPr>
        <p:spPr>
          <a:xfrm>
            <a:off x="965200" y="1600200"/>
            <a:ext cx="8547100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Know the Silsila</a:t>
            </a:r>
          </a:p>
        </p:txBody>
      </p:sp>
      <p:sp>
        <p:nvSpPr>
          <p:cNvPr id="7" name="Urdu: سلسلے کا تعارف اور تعلیمات">
            <a:extLst>
              <a:ext uri="{FF2B5EF4-FFF2-40B4-BE49-F238E27FC236}">
                <a16:creationId xmlns:a16="http://schemas.microsoft.com/office/drawing/2014/main" id="{1B20D365-0C3B-48A4-63C5-63C469F055CE}"/>
              </a:ext>
            </a:extLst>
          </p:cNvPr>
          <p:cNvSpPr txBox="1"/>
          <p:nvPr/>
        </p:nvSpPr>
        <p:spPr>
          <a:xfrm>
            <a:off x="965201" y="2592388"/>
            <a:ext cx="359575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کا تعارف اور تعلیمات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Explore the history, the Sheikhs, Tasawwuf, Tazkiyah and the purpose of Zikr.">
            <a:extLst>
              <a:ext uri="{FF2B5EF4-FFF2-40B4-BE49-F238E27FC236}">
                <a16:creationId xmlns:a16="http://schemas.microsoft.com/office/drawing/2014/main" id="{635D6CC4-D0FB-B762-6CE5-8B6FFBEFC64E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Explore the history, the Sheikhs, Tasawwuf, Tazkiyah and the
purpose of Zikr.</a:t>
            </a:r>
          </a:p>
        </p:txBody>
      </p:sp>
      <p:sp>
        <p:nvSpPr>
          <p:cNvPr id="9" name="Urdu: سلسلے کی تاریخ، مشائخ، تصوف، تزکیہ اور ذکر کی ضرورت کے بارے میں پڑھیں۔">
            <a:extLst>
              <a:ext uri="{FF2B5EF4-FFF2-40B4-BE49-F238E27FC236}">
                <a16:creationId xmlns:a16="http://schemas.microsoft.com/office/drawing/2014/main" id="{5092CB9A-F676-8D7C-213F-05D7483441F6}"/>
              </a:ext>
            </a:extLst>
          </p:cNvPr>
          <p:cNvSpPr txBox="1"/>
          <p:nvPr/>
        </p:nvSpPr>
        <p:spPr>
          <a:xfrm>
            <a:off x="965201" y="4547592"/>
            <a:ext cx="758196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کی تاریخ، مشائخ، تصوف، تزکیہ اور ذکر کی ضرورت کے بارے میں پڑھیں۔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About the Silsila">
            <a:extLst>
              <a:ext uri="{FF2B5EF4-FFF2-40B4-BE49-F238E27FC236}">
                <a16:creationId xmlns:a16="http://schemas.microsoft.com/office/drawing/2014/main" id="{2E0D4F46-13C8-FF49-A7D0-3E1F286885E4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About the Silsila</a:t>
            </a:r>
          </a:p>
        </p:txBody>
      </p:sp>
      <p:sp>
        <p:nvSpPr>
          <p:cNvPr id="11" name="Urdu: سلسلے کا تعارف">
            <a:extLst>
              <a:ext uri="{FF2B5EF4-FFF2-40B4-BE49-F238E27FC236}">
                <a16:creationId xmlns:a16="http://schemas.microsoft.com/office/drawing/2014/main" id="{4DB9C1A2-7BCA-839A-792F-51B9BA5DC840}"/>
              </a:ext>
            </a:extLst>
          </p:cNvPr>
          <p:cNvSpPr txBox="1"/>
          <p:nvPr/>
        </p:nvSpPr>
        <p:spPr>
          <a:xfrm>
            <a:off x="965200" y="5900142"/>
            <a:ext cx="134943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کا تعارف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210A5910-60D3-448E-7F2C-0CA4629B2133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Browse the teachings">
            <a:extLst>
              <a:ext uri="{FF2B5EF4-FFF2-40B4-BE49-F238E27FC236}">
                <a16:creationId xmlns:a16="http://schemas.microsoft.com/office/drawing/2014/main" id="{12E9A938-6B0D-265C-374E-08206E63D7A3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Browse the teachings</a:t>
            </a:r>
          </a:p>
        </p:txBody>
      </p:sp>
      <p:sp>
        <p:nvSpPr>
          <p:cNvPr id="14" name="Urdu: تعلیمات کی فہرست دیکھیں">
            <a:extLst>
              <a:ext uri="{FF2B5EF4-FFF2-40B4-BE49-F238E27FC236}">
                <a16:creationId xmlns:a16="http://schemas.microsoft.com/office/drawing/2014/main" id="{9BD4C078-3681-374C-5701-4EF5F1AEB76F}"/>
              </a:ext>
            </a:extLst>
          </p:cNvPr>
          <p:cNvSpPr txBox="1"/>
          <p:nvPr/>
        </p:nvSpPr>
        <p:spPr>
          <a:xfrm>
            <a:off x="965201" y="6966942"/>
            <a:ext cx="22495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تعلیمات کی فہرست دیکھیں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3BD5806A-82DA-F08A-6593-71DDAA5EA06B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Read about Tasawwuf">
            <a:extLst>
              <a:ext uri="{FF2B5EF4-FFF2-40B4-BE49-F238E27FC236}">
                <a16:creationId xmlns:a16="http://schemas.microsoft.com/office/drawing/2014/main" id="{4D111392-685C-843E-4BB7-78DA16E7C00B}"/>
              </a:ext>
            </a:extLst>
          </p:cNvPr>
          <p:cNvSpPr txBox="1"/>
          <p:nvPr/>
        </p:nvSpPr>
        <p:spPr>
          <a:xfrm>
            <a:off x="965200" y="76317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Read about Tasawwuf</a:t>
            </a:r>
          </a:p>
        </p:txBody>
      </p:sp>
      <p:sp>
        <p:nvSpPr>
          <p:cNvPr id="17" name="Urdu: تصوف کے بارے میں پڑھیں">
            <a:extLst>
              <a:ext uri="{FF2B5EF4-FFF2-40B4-BE49-F238E27FC236}">
                <a16:creationId xmlns:a16="http://schemas.microsoft.com/office/drawing/2014/main" id="{629BC665-7419-E724-A105-ED650512C729}"/>
              </a:ext>
            </a:extLst>
          </p:cNvPr>
          <p:cNvSpPr txBox="1"/>
          <p:nvPr/>
        </p:nvSpPr>
        <p:spPr>
          <a:xfrm>
            <a:off x="965201" y="8033742"/>
            <a:ext cx="247815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تصوف کے بارے میں پڑھیں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62AE860A-14CC-1283-6BC7-4B64873B2948}"/>
              </a:ext>
            </a:extLst>
          </p:cNvPr>
          <p:cNvSpPr txBox="1"/>
          <p:nvPr/>
        </p:nvSpPr>
        <p:spPr>
          <a:xfrm>
            <a:off x="9098558" y="77200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Teachings · Subjects">
            <a:extLst>
              <a:ext uri="{FF2B5EF4-FFF2-40B4-BE49-F238E27FC236}">
                <a16:creationId xmlns:a16="http://schemas.microsoft.com/office/drawing/2014/main" id="{E69E7D42-5B1C-437F-F6BE-FE9F82BBF064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Teachings · Subjects</a:t>
            </a:r>
          </a:p>
        </p:txBody>
      </p:sp>
      <p:sp>
        <p:nvSpPr>
          <p:cNvPr id="20" name="Text: About the Silsila">
            <a:extLst>
              <a:ext uri="{FF2B5EF4-FFF2-40B4-BE49-F238E27FC236}">
                <a16:creationId xmlns:a16="http://schemas.microsoft.com/office/drawing/2014/main" id="{4691A8DD-9C75-2DF3-F45C-9C9D025B66DD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About the Silsila</a:t>
            </a:r>
          </a:p>
        </p:txBody>
      </p:sp>
      <p:sp>
        <p:nvSpPr>
          <p:cNvPr id="21" name="Text: The interface is bilingual. Individual publications retain their available content languag">
            <a:extLst>
              <a:ext uri="{FF2B5EF4-FFF2-40B4-BE49-F238E27FC236}">
                <a16:creationId xmlns:a16="http://schemas.microsoft.com/office/drawing/2014/main" id="{D66FA429-19A0-F4CA-9866-9595A1D82B09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FBF5E6"/>
                </a:solidFill>
                <a:latin typeface="Segoe UI" panose="020B0502040204020203" pitchFamily="34" charset="0"/>
              </a:rPr>
              <a:t>The interface is bilingual. Individual publications retain their available content languages.</a:t>
            </a:r>
          </a:p>
        </p:txBody>
      </p:sp>
      <p:sp>
        <p:nvSpPr>
          <p:cNvPr id="22" name="Text: ANDROID APP PREVIEW">
            <a:extLst>
              <a:ext uri="{FF2B5EF4-FFF2-40B4-BE49-F238E27FC236}">
                <a16:creationId xmlns:a16="http://schemas.microsoft.com/office/drawing/2014/main" id="{4A02E255-5ADE-B844-DCA2-3563EDF08F68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3" name="Text: SILSILA NAQSHBANDIA OWAISIAH">
            <a:extLst>
              <a:ext uri="{FF2B5EF4-FFF2-40B4-BE49-F238E27FC236}">
                <a16:creationId xmlns:a16="http://schemas.microsoft.com/office/drawing/2014/main" id="{A148938F-E36B-C8B5-1F9D-DCDBB0BC4A3E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4" name="Text: App map">
            <a:extLst>
              <a:ext uri="{FF2B5EF4-FFF2-40B4-BE49-F238E27FC236}">
                <a16:creationId xmlns:a16="http://schemas.microsoft.com/office/drawing/2014/main" id="{94FC2AA2-A9F1-2A5E-0382-A1359A9DB555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5" name="Text: All features">
            <a:extLst>
              <a:ext uri="{FF2B5EF4-FFF2-40B4-BE49-F238E27FC236}">
                <a16:creationId xmlns:a16="http://schemas.microsoft.com/office/drawing/2014/main" id="{C65812E9-2F29-70D1-A50C-DE5DF2E5291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6" name="Text: 16 / 35">
            <a:extLst>
              <a:ext uri="{FF2B5EF4-FFF2-40B4-BE49-F238E27FC236}">
                <a16:creationId xmlns:a16="http://schemas.microsoft.com/office/drawing/2014/main" id="{5DD380A9-169E-AC1F-EAD4-E40A75DECD8B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16 / 35</a:t>
            </a:r>
          </a:p>
        </p:txBody>
      </p:sp>
      <p:sp>
        <p:nvSpPr>
          <p:cNvPr id="27" name="Text: ‹">
            <a:extLst>
              <a:ext uri="{FF2B5EF4-FFF2-40B4-BE49-F238E27FC236}">
                <a16:creationId xmlns:a16="http://schemas.microsoft.com/office/drawing/2014/main" id="{BC7C2A3B-9AF6-0392-4763-09A94B6B2DFB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8" name="Text: ›">
            <a:extLst>
              <a:ext uri="{FF2B5EF4-FFF2-40B4-BE49-F238E27FC236}">
                <a16:creationId xmlns:a16="http://schemas.microsoft.com/office/drawing/2014/main" id="{543DD4F3-A058-9B1C-D6CD-C8FB8ABC4C84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30" name="Fresh Android screenshot: teachings-en" descr="teachings-en">
            <a:extLst>
              <a:ext uri="{FF2B5EF4-FFF2-40B4-BE49-F238E27FC236}">
                <a16:creationId xmlns:a16="http://schemas.microsoft.com/office/drawing/2014/main" id="{769BF586-EC10-A2CF-D019-9FFB9C21A65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2" name="Fresh Android screenshot: silsila-en" descr="silsila-en">
            <a:extLst>
              <a:ext uri="{FF2B5EF4-FFF2-40B4-BE49-F238E27FC236}">
                <a16:creationId xmlns:a16="http://schemas.microsoft.com/office/drawing/2014/main" id="{F5786228-01D3-4733-DBD9-2D1A2CA38F7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3" name="Explore: screen=silsila-en">
            <a:hlinkClick r:id="rId6"/>
            <a:extLst>
              <a:ext uri="{FF2B5EF4-FFF2-40B4-BE49-F238E27FC236}">
                <a16:creationId xmlns:a16="http://schemas.microsoft.com/office/drawing/2014/main" id="{2BDB94D1-D1F9-D07F-CC60-148008524DC8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teachings-en">
            <a:hlinkClick r:id="rId7"/>
            <a:extLst>
              <a:ext uri="{FF2B5EF4-FFF2-40B4-BE49-F238E27FC236}">
                <a16:creationId xmlns:a16="http://schemas.microsoft.com/office/drawing/2014/main" id="{2BD2E418-6C5D-E7D3-5EA9-8DB3C4EEEE45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tasawwuf-en">
            <a:hlinkClick r:id="rId8"/>
            <a:extLst>
              <a:ext uri="{FF2B5EF4-FFF2-40B4-BE49-F238E27FC236}">
                <a16:creationId xmlns:a16="http://schemas.microsoft.com/office/drawing/2014/main" id="{3E518B6B-841C-F0BF-C1B2-25E033780B99}"/>
              </a:ext>
            </a:extLst>
          </p:cNvPr>
          <p:cNvSpPr/>
          <p:nvPr/>
        </p:nvSpPr>
        <p:spPr>
          <a:xfrm>
            <a:off x="965200" y="74914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teachings-en">
            <a:hlinkClick r:id="rId7"/>
            <a:extLst>
              <a:ext uri="{FF2B5EF4-FFF2-40B4-BE49-F238E27FC236}">
                <a16:creationId xmlns:a16="http://schemas.microsoft.com/office/drawing/2014/main" id="{470B5550-5FE3-5F59-B83A-15C7309DA253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screen=silsila-en">
            <a:hlinkClick r:id="rId6"/>
            <a:extLst>
              <a:ext uri="{FF2B5EF4-FFF2-40B4-BE49-F238E27FC236}">
                <a16:creationId xmlns:a16="http://schemas.microsoft.com/office/drawing/2014/main" id="{44ED3B1B-E2F4-720F-0DBE-506AD089C43B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F9D07D37-A43B-8033-A487-D14647B19504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re: features">
            <a:hlinkClick r:id="rId10"/>
            <a:extLst>
              <a:ext uri="{FF2B5EF4-FFF2-40B4-BE49-F238E27FC236}">
                <a16:creationId xmlns:a16="http://schemas.microsoft.com/office/drawing/2014/main" id="{0FC45FB5-C5FB-6BE6-3FD0-2F7E47366733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guidance">
            <a:hlinkClick r:id="rId11" action="ppaction://hlinksldjump"/>
            <a:extLst>
              <a:ext uri="{FF2B5EF4-FFF2-40B4-BE49-F238E27FC236}">
                <a16:creationId xmlns:a16="http://schemas.microsoft.com/office/drawing/2014/main" id="{3F600488-3B5F-7113-3590-253E1D9F3104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Navigate: bayans">
            <a:hlinkClick r:id="rId12" action="ppaction://hlinksldjump"/>
            <a:extLst>
              <a:ext uri="{FF2B5EF4-FFF2-40B4-BE49-F238E27FC236}">
                <a16:creationId xmlns:a16="http://schemas.microsoft.com/office/drawing/2014/main" id="{0BA146BB-6EF8-71FC-05D0-B8DA4F1DE528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72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aya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45CBEB5D-ACF6-EBCB-719F-173FCB2CEA1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DFF05E5C-40A8-E00D-932F-F15A2BA43EB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DISCOVER">
            <a:extLst>
              <a:ext uri="{FF2B5EF4-FFF2-40B4-BE49-F238E27FC236}">
                <a16:creationId xmlns:a16="http://schemas.microsoft.com/office/drawing/2014/main" id="{AAF03FE3-FEFC-1E4C-C276-33193590D25A}"/>
              </a:ext>
            </a:extLst>
          </p:cNvPr>
          <p:cNvSpPr txBox="1"/>
          <p:nvPr/>
        </p:nvSpPr>
        <p:spPr>
          <a:xfrm>
            <a:off x="3070820" y="527050"/>
            <a:ext cx="143887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DISCOVER</a:t>
            </a:r>
          </a:p>
        </p:txBody>
      </p:sp>
      <p:sp>
        <p:nvSpPr>
          <p:cNvPr id="6" name="Text: A bayan for your next moment">
            <a:extLst>
              <a:ext uri="{FF2B5EF4-FFF2-40B4-BE49-F238E27FC236}">
                <a16:creationId xmlns:a16="http://schemas.microsoft.com/office/drawing/2014/main" id="{0A4CE816-5C9C-40AC-F165-39612CAC800D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A bayan for your next
moment</a:t>
            </a:r>
          </a:p>
        </p:txBody>
      </p:sp>
      <p:sp>
        <p:nvSpPr>
          <p:cNvPr id="7" name="Urdu: اپنی فرصت میں آڈیو بیان سنیں">
            <a:extLst>
              <a:ext uri="{FF2B5EF4-FFF2-40B4-BE49-F238E27FC236}">
                <a16:creationId xmlns:a16="http://schemas.microsoft.com/office/drawing/2014/main" id="{8D285CB1-A2C6-13CE-7E21-0483C1E3233E}"/>
              </a:ext>
            </a:extLst>
          </p:cNvPr>
          <p:cNvSpPr txBox="1"/>
          <p:nvPr/>
        </p:nvSpPr>
        <p:spPr>
          <a:xfrm>
            <a:off x="965201" y="3381375"/>
            <a:ext cx="394500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فرصت میں آڈیو بیان سنیں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Find recent and archived audio or video, then continue listening when it suits you.">
            <a:extLst>
              <a:ext uri="{FF2B5EF4-FFF2-40B4-BE49-F238E27FC236}">
                <a16:creationId xmlns:a16="http://schemas.microsoft.com/office/drawing/2014/main" id="{CBB6E8D3-6B65-CFAE-B6A8-3897CE69AA22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Find recent and archived audio or video, then continue listening
when it suits you.</a:t>
            </a:r>
          </a:p>
        </p:txBody>
      </p:sp>
      <p:sp>
        <p:nvSpPr>
          <p:cNvPr id="9" name="Urdu: نئے اور پرانے آڈیو یا ویڈیو بیانات تلاش کریں اور اپنی سہولت سے سنیں۔">
            <a:extLst>
              <a:ext uri="{FF2B5EF4-FFF2-40B4-BE49-F238E27FC236}">
                <a16:creationId xmlns:a16="http://schemas.microsoft.com/office/drawing/2014/main" id="{38C70B8C-10E6-8EA1-B8D9-F940D04B9DDA}"/>
              </a:ext>
            </a:extLst>
          </p:cNvPr>
          <p:cNvSpPr txBox="1"/>
          <p:nvPr/>
        </p:nvSpPr>
        <p:spPr>
          <a:xfrm>
            <a:off x="965200" y="5336580"/>
            <a:ext cx="7058088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نئے اور پرانے آڈیو یا ویڈیو بیانات تلاش کریں اور اپنی سہولت سے سنیں۔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Open the bayan library">
            <a:extLst>
              <a:ext uri="{FF2B5EF4-FFF2-40B4-BE49-F238E27FC236}">
                <a16:creationId xmlns:a16="http://schemas.microsoft.com/office/drawing/2014/main" id="{E831E963-0451-239B-EB2B-FDA01061FC92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Open the bayan library</a:t>
            </a:r>
          </a:p>
        </p:txBody>
      </p:sp>
      <p:sp>
        <p:nvSpPr>
          <p:cNvPr id="11" name="Urdu: بیانات کی فہرست کھولیں">
            <a:extLst>
              <a:ext uri="{FF2B5EF4-FFF2-40B4-BE49-F238E27FC236}">
                <a16:creationId xmlns:a16="http://schemas.microsoft.com/office/drawing/2014/main" id="{D665FC93-B92D-FEDE-3E1A-EF724ED6B285}"/>
              </a:ext>
            </a:extLst>
          </p:cNvPr>
          <p:cNvSpPr txBox="1"/>
          <p:nvPr/>
        </p:nvSpPr>
        <p:spPr>
          <a:xfrm>
            <a:off x="965200" y="6689130"/>
            <a:ext cx="21384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بیانات کی فہرست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72B5DC4F-3232-AFC1-04CE-DBB7C592884F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Browse in Urdu">
            <a:extLst>
              <a:ext uri="{FF2B5EF4-FFF2-40B4-BE49-F238E27FC236}">
                <a16:creationId xmlns:a16="http://schemas.microsoft.com/office/drawing/2014/main" id="{40EC1E89-F33C-B291-47F0-B6C7E42202FA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Browse in Urdu</a:t>
            </a:r>
          </a:p>
        </p:txBody>
      </p:sp>
      <p:sp>
        <p:nvSpPr>
          <p:cNvPr id="14" name="Urdu: اردو میں بیانات دیکھیں">
            <a:extLst>
              <a:ext uri="{FF2B5EF4-FFF2-40B4-BE49-F238E27FC236}">
                <a16:creationId xmlns:a16="http://schemas.microsoft.com/office/drawing/2014/main" id="{00680357-293A-8EC7-B2E2-C892CBF6A750}"/>
              </a:ext>
            </a:extLst>
          </p:cNvPr>
          <p:cNvSpPr txBox="1"/>
          <p:nvPr/>
        </p:nvSpPr>
        <p:spPr>
          <a:xfrm>
            <a:off x="965201" y="7755930"/>
            <a:ext cx="1951101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میں بیانات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1E3B7E2F-ED83-14AC-DB09-D2B760A05709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Explore speaker, date and archive options">
            <a:extLst>
              <a:ext uri="{FF2B5EF4-FFF2-40B4-BE49-F238E27FC236}">
                <a16:creationId xmlns:a16="http://schemas.microsoft.com/office/drawing/2014/main" id="{3547478C-4935-BC7F-FC6B-E7083590560C}"/>
              </a:ext>
            </a:extLst>
          </p:cNvPr>
          <p:cNvSpPr txBox="1"/>
          <p:nvPr/>
        </p:nvSpPr>
        <p:spPr>
          <a:xfrm>
            <a:off x="965200" y="8420100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Explore speaker, date and archive options</a:t>
            </a:r>
          </a:p>
        </p:txBody>
      </p:sp>
      <p:sp>
        <p:nvSpPr>
          <p:cNvPr id="17" name="Urdu: مقرر، تاریخ اور پرانے بیانات کے انتخاب دیکھیں">
            <a:extLst>
              <a:ext uri="{FF2B5EF4-FFF2-40B4-BE49-F238E27FC236}">
                <a16:creationId xmlns:a16="http://schemas.microsoft.com/office/drawing/2014/main" id="{FCBB17D1-02C4-4E8C-7104-D5B6775DB01D}"/>
              </a:ext>
            </a:extLst>
          </p:cNvPr>
          <p:cNvSpPr txBox="1"/>
          <p:nvPr/>
        </p:nvSpPr>
        <p:spPr>
          <a:xfrm>
            <a:off x="965200" y="8822134"/>
            <a:ext cx="41069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مقرر، تاریخ اور پرانے بیانات کے انتخاب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Bayans · Audio &amp; video">
            <a:extLst>
              <a:ext uri="{FF2B5EF4-FFF2-40B4-BE49-F238E27FC236}">
                <a16:creationId xmlns:a16="http://schemas.microsoft.com/office/drawing/2014/main" id="{D0F0F494-C918-1225-59FD-002D52FD2B9C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Bayans · Audio &amp; video</a:t>
            </a:r>
          </a:p>
        </p:txBody>
      </p:sp>
      <p:sp>
        <p:nvSpPr>
          <p:cNvPr id="19" name="Text: Bayans · Urdu interface">
            <a:extLst>
              <a:ext uri="{FF2B5EF4-FFF2-40B4-BE49-F238E27FC236}">
                <a16:creationId xmlns:a16="http://schemas.microsoft.com/office/drawing/2014/main" id="{C2D799E5-80C5-46C4-0530-19361965B37A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Bayans · Urdu interface</a:t>
            </a:r>
          </a:p>
        </p:txBody>
      </p:sp>
      <p:sp>
        <p:nvSpPr>
          <p:cNvPr id="20" name="Text: ANDROID APP PREVIEW">
            <a:extLst>
              <a:ext uri="{FF2B5EF4-FFF2-40B4-BE49-F238E27FC236}">
                <a16:creationId xmlns:a16="http://schemas.microsoft.com/office/drawing/2014/main" id="{85E5E3A4-EE8D-8C6A-01AB-D4381C43D729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1" name="Text: SILSILA NAQSHBANDIA OWAISIAH">
            <a:extLst>
              <a:ext uri="{FF2B5EF4-FFF2-40B4-BE49-F238E27FC236}">
                <a16:creationId xmlns:a16="http://schemas.microsoft.com/office/drawing/2014/main" id="{64CD43D7-59FD-8EEF-0E7E-21AFEBA198BA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2" name="Text: App map">
            <a:extLst>
              <a:ext uri="{FF2B5EF4-FFF2-40B4-BE49-F238E27FC236}">
                <a16:creationId xmlns:a16="http://schemas.microsoft.com/office/drawing/2014/main" id="{9E0A4D88-EBE3-DD2B-00C9-ECC8A29FCFE6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3" name="Text: All features">
            <a:extLst>
              <a:ext uri="{FF2B5EF4-FFF2-40B4-BE49-F238E27FC236}">
                <a16:creationId xmlns:a16="http://schemas.microsoft.com/office/drawing/2014/main" id="{CF288F3D-D55B-74A6-3475-9E11F94C1E3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4" name="Text: 17 / 35">
            <a:extLst>
              <a:ext uri="{FF2B5EF4-FFF2-40B4-BE49-F238E27FC236}">
                <a16:creationId xmlns:a16="http://schemas.microsoft.com/office/drawing/2014/main" id="{26942E54-580B-2A56-F886-43647C0F97DA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17 / 35</a:t>
            </a:r>
          </a:p>
        </p:txBody>
      </p:sp>
      <p:sp>
        <p:nvSpPr>
          <p:cNvPr id="25" name="Text: ‹">
            <a:extLst>
              <a:ext uri="{FF2B5EF4-FFF2-40B4-BE49-F238E27FC236}">
                <a16:creationId xmlns:a16="http://schemas.microsoft.com/office/drawing/2014/main" id="{AA9F49BD-2CDD-D8B2-9F22-7C3398C1620C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6" name="Text: ›">
            <a:extLst>
              <a:ext uri="{FF2B5EF4-FFF2-40B4-BE49-F238E27FC236}">
                <a16:creationId xmlns:a16="http://schemas.microsoft.com/office/drawing/2014/main" id="{D1A821BE-9848-F170-B888-BACD3149B3D0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8" name="Fresh Android screenshot: media-en" descr="media-en">
            <a:extLst>
              <a:ext uri="{FF2B5EF4-FFF2-40B4-BE49-F238E27FC236}">
                <a16:creationId xmlns:a16="http://schemas.microsoft.com/office/drawing/2014/main" id="{A29601A6-97FF-7C9F-792C-D040C9283FB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0" name="Fresh Android screenshot: media-ur" descr="media-ur">
            <a:extLst>
              <a:ext uri="{FF2B5EF4-FFF2-40B4-BE49-F238E27FC236}">
                <a16:creationId xmlns:a16="http://schemas.microsoft.com/office/drawing/2014/main" id="{B815B31B-6280-6988-B184-0A4B42D2165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1" name="Explore: screen=media-en">
            <a:hlinkClick r:id="rId6"/>
            <a:extLst>
              <a:ext uri="{FF2B5EF4-FFF2-40B4-BE49-F238E27FC236}">
                <a16:creationId xmlns:a16="http://schemas.microsoft.com/office/drawing/2014/main" id="{20773798-9286-C622-8C20-223C3AC78347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screen=media-ur">
            <a:hlinkClick r:id="rId7"/>
            <a:extLst>
              <a:ext uri="{FF2B5EF4-FFF2-40B4-BE49-F238E27FC236}">
                <a16:creationId xmlns:a16="http://schemas.microsoft.com/office/drawing/2014/main" id="{86C03155-3A83-0230-1442-DEA436119752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media-en">
            <a:hlinkClick r:id="rId6"/>
            <a:extLst>
              <a:ext uri="{FF2B5EF4-FFF2-40B4-BE49-F238E27FC236}">
                <a16:creationId xmlns:a16="http://schemas.microsoft.com/office/drawing/2014/main" id="{F41F105B-5E97-E522-026C-0CBD5FBD8881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media-ur">
            <a:hlinkClick r:id="rId7"/>
            <a:extLst>
              <a:ext uri="{FF2B5EF4-FFF2-40B4-BE49-F238E27FC236}">
                <a16:creationId xmlns:a16="http://schemas.microsoft.com/office/drawing/2014/main" id="{96F691C9-9B3E-608C-DE09-C524A0CE2C78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B34909A6-9A1F-504F-8970-E9588B942ADC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features">
            <a:hlinkClick r:id="rId9"/>
            <a:extLst>
              <a:ext uri="{FF2B5EF4-FFF2-40B4-BE49-F238E27FC236}">
                <a16:creationId xmlns:a16="http://schemas.microsoft.com/office/drawing/2014/main" id="{86F12647-61D1-ABED-9E70-1F9E553058EA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heritage">
            <a:hlinkClick r:id="rId10" action="ppaction://hlinksldjump"/>
            <a:extLst>
              <a:ext uri="{FF2B5EF4-FFF2-40B4-BE49-F238E27FC236}">
                <a16:creationId xmlns:a16="http://schemas.microsoft.com/office/drawing/2014/main" id="{BE24C599-81C1-3B7F-22C9-0B58F9172E8E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connected-study">
            <a:hlinkClick r:id="rId11" action="ppaction://hlinksldjump"/>
            <a:extLst>
              <a:ext uri="{FF2B5EF4-FFF2-40B4-BE49-F238E27FC236}">
                <a16:creationId xmlns:a16="http://schemas.microsoft.com/office/drawing/2014/main" id="{EBFF298F-5DC8-76DD-0A7C-4A97CF59082E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5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nnected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65307505-36DF-39DD-CDA4-991DA96F274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74CE8538-C402-06B7-7EBD-282D399326FD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DISCOVER">
            <a:extLst>
              <a:ext uri="{FF2B5EF4-FFF2-40B4-BE49-F238E27FC236}">
                <a16:creationId xmlns:a16="http://schemas.microsoft.com/office/drawing/2014/main" id="{72262292-BF6E-766D-A7CB-B9DADFCEF52A}"/>
              </a:ext>
            </a:extLst>
          </p:cNvPr>
          <p:cNvSpPr txBox="1"/>
          <p:nvPr/>
        </p:nvSpPr>
        <p:spPr>
          <a:xfrm>
            <a:off x="3070820" y="527050"/>
            <a:ext cx="143887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DISCOVER</a:t>
            </a:r>
          </a:p>
        </p:txBody>
      </p:sp>
      <p:sp>
        <p:nvSpPr>
          <p:cNvPr id="6" name="Text: Follow a subject further">
            <a:extLst>
              <a:ext uri="{FF2B5EF4-FFF2-40B4-BE49-F238E27FC236}">
                <a16:creationId xmlns:a16="http://schemas.microsoft.com/office/drawing/2014/main" id="{4CBB3A96-96DC-5259-5261-CAB09C299B15}"/>
              </a:ext>
            </a:extLst>
          </p:cNvPr>
          <p:cNvSpPr txBox="1"/>
          <p:nvPr/>
        </p:nvSpPr>
        <p:spPr>
          <a:xfrm>
            <a:off x="965200" y="1600200"/>
            <a:ext cx="8547100" cy="992188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153D31"/>
                </a:solidFill>
                <a:latin typeface="Segoe UI Semibold" panose="020B0702040204020203" pitchFamily="34" charset="0"/>
              </a:rPr>
              <a:t>Follow a subject further</a:t>
            </a:r>
          </a:p>
        </p:txBody>
      </p:sp>
      <p:sp>
        <p:nvSpPr>
          <p:cNvPr id="7" name="Urdu: کسی موضوع کو مزید سمجھیں">
            <a:extLst>
              <a:ext uri="{FF2B5EF4-FFF2-40B4-BE49-F238E27FC236}">
                <a16:creationId xmlns:a16="http://schemas.microsoft.com/office/drawing/2014/main" id="{A6B0D8B0-FC37-BB52-A9D9-DF3A417B095A}"/>
              </a:ext>
            </a:extLst>
          </p:cNvPr>
          <p:cNvSpPr txBox="1"/>
          <p:nvPr/>
        </p:nvSpPr>
        <p:spPr>
          <a:xfrm>
            <a:off x="965201" y="2592388"/>
            <a:ext cx="3398901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کسی موضوع کو مزید سمجھیں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Topic pages bring related ayat, books and bayans together around a subject.">
            <a:extLst>
              <a:ext uri="{FF2B5EF4-FFF2-40B4-BE49-F238E27FC236}">
                <a16:creationId xmlns:a16="http://schemas.microsoft.com/office/drawing/2014/main" id="{4E827D00-1D2E-B586-527B-AB425B3176C6}"/>
              </a:ext>
            </a:extLst>
          </p:cNvPr>
          <p:cNvSpPr txBox="1"/>
          <p:nvPr/>
        </p:nvSpPr>
        <p:spPr>
          <a:xfrm>
            <a:off x="965200" y="3540323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405F52"/>
                </a:solidFill>
                <a:latin typeface="Segoe UI" panose="020B0502040204020203" pitchFamily="34" charset="0"/>
              </a:rPr>
              <a:t>Topic pages bring related ayat, books and bayans together
around a subject.</a:t>
            </a:r>
          </a:p>
        </p:txBody>
      </p:sp>
      <p:sp>
        <p:nvSpPr>
          <p:cNvPr id="9" name="Urdu: موضوع کے صفحے پر متعلقہ آیات، کتابیں اور بیانات ایک ساتھ ملتے ہیں۔">
            <a:extLst>
              <a:ext uri="{FF2B5EF4-FFF2-40B4-BE49-F238E27FC236}">
                <a16:creationId xmlns:a16="http://schemas.microsoft.com/office/drawing/2014/main" id="{B919C6F1-1A54-151A-272D-3717AD2AB586}"/>
              </a:ext>
            </a:extLst>
          </p:cNvPr>
          <p:cNvSpPr txBox="1"/>
          <p:nvPr/>
        </p:nvSpPr>
        <p:spPr>
          <a:xfrm>
            <a:off x="965201" y="4547592"/>
            <a:ext cx="670566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 کے صفحے پر متعلقہ آیات، کتابیں اور بیانات ایک ساتھ ملتے ہیں۔</a:t>
            </a:r>
            <a:endParaRPr lang="en-US" sz="22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Browse the topic collection">
            <a:extLst>
              <a:ext uri="{FF2B5EF4-FFF2-40B4-BE49-F238E27FC236}">
                <a16:creationId xmlns:a16="http://schemas.microsoft.com/office/drawing/2014/main" id="{55DE90B7-74F3-7853-6459-762406A63BE2}"/>
              </a:ext>
            </a:extLst>
          </p:cNvPr>
          <p:cNvSpPr txBox="1"/>
          <p:nvPr/>
        </p:nvSpPr>
        <p:spPr>
          <a:xfrm>
            <a:off x="965200" y="54981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Browse the topic collection</a:t>
            </a:r>
          </a:p>
        </p:txBody>
      </p:sp>
      <p:sp>
        <p:nvSpPr>
          <p:cNvPr id="11" name="Urdu: موضوعات کی فہرست دیکھیں">
            <a:extLst>
              <a:ext uri="{FF2B5EF4-FFF2-40B4-BE49-F238E27FC236}">
                <a16:creationId xmlns:a16="http://schemas.microsoft.com/office/drawing/2014/main" id="{A58C11B6-A0FB-3AD6-CDB1-BA44F59A13D2}"/>
              </a:ext>
            </a:extLst>
          </p:cNvPr>
          <p:cNvSpPr txBox="1"/>
          <p:nvPr/>
        </p:nvSpPr>
        <p:spPr>
          <a:xfrm>
            <a:off x="965200" y="5900142"/>
            <a:ext cx="246862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موضوعات کی فہرست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391F3530-1A15-AD5B-4936-C8E75275D3FB}"/>
              </a:ext>
            </a:extLst>
          </p:cNvPr>
          <p:cNvSpPr txBox="1"/>
          <p:nvPr/>
        </p:nvSpPr>
        <p:spPr>
          <a:xfrm>
            <a:off x="9098558" y="55864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Explore topics in Urdu">
            <a:extLst>
              <a:ext uri="{FF2B5EF4-FFF2-40B4-BE49-F238E27FC236}">
                <a16:creationId xmlns:a16="http://schemas.microsoft.com/office/drawing/2014/main" id="{B06DE325-C768-919B-3803-6D91D9E136DB}"/>
              </a:ext>
            </a:extLst>
          </p:cNvPr>
          <p:cNvSpPr txBox="1"/>
          <p:nvPr/>
        </p:nvSpPr>
        <p:spPr>
          <a:xfrm>
            <a:off x="965200" y="6564908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Explore topics in Urdu</a:t>
            </a:r>
          </a:p>
        </p:txBody>
      </p:sp>
      <p:sp>
        <p:nvSpPr>
          <p:cNvPr id="14" name="Urdu: اردو میں موضوعات دیکھیں">
            <a:extLst>
              <a:ext uri="{FF2B5EF4-FFF2-40B4-BE49-F238E27FC236}">
                <a16:creationId xmlns:a16="http://schemas.microsoft.com/office/drawing/2014/main" id="{FB90DFD5-1758-66DC-E903-DEF07F2DDCA5}"/>
              </a:ext>
            </a:extLst>
          </p:cNvPr>
          <p:cNvSpPr txBox="1"/>
          <p:nvPr/>
        </p:nvSpPr>
        <p:spPr>
          <a:xfrm>
            <a:off x="965200" y="6966942"/>
            <a:ext cx="22828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میں موضوعات دیکھیں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466B1365-B99E-CE27-A646-BEFB90676676}"/>
              </a:ext>
            </a:extLst>
          </p:cNvPr>
          <p:cNvSpPr txBox="1"/>
          <p:nvPr/>
        </p:nvSpPr>
        <p:spPr>
          <a:xfrm>
            <a:off x="9098558" y="6653213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Move into the linked source material">
            <a:extLst>
              <a:ext uri="{FF2B5EF4-FFF2-40B4-BE49-F238E27FC236}">
                <a16:creationId xmlns:a16="http://schemas.microsoft.com/office/drawing/2014/main" id="{B9873995-9D6F-F413-660E-F13E3F279340}"/>
              </a:ext>
            </a:extLst>
          </p:cNvPr>
          <p:cNvSpPr txBox="1"/>
          <p:nvPr/>
        </p:nvSpPr>
        <p:spPr>
          <a:xfrm>
            <a:off x="965200" y="7631113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Move into the linked source material</a:t>
            </a:r>
          </a:p>
        </p:txBody>
      </p:sp>
      <p:sp>
        <p:nvSpPr>
          <p:cNvPr id="17" name="Urdu: متعلقہ اصل مواد کھولیں">
            <a:extLst>
              <a:ext uri="{FF2B5EF4-FFF2-40B4-BE49-F238E27FC236}">
                <a16:creationId xmlns:a16="http://schemas.microsoft.com/office/drawing/2014/main" id="{AB739770-E45B-BE5E-1735-E6C05F4994B8}"/>
              </a:ext>
            </a:extLst>
          </p:cNvPr>
          <p:cNvSpPr txBox="1"/>
          <p:nvPr/>
        </p:nvSpPr>
        <p:spPr>
          <a:xfrm>
            <a:off x="965200" y="8033147"/>
            <a:ext cx="20288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اصل مواد کھولیں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Topics · Browse">
            <a:extLst>
              <a:ext uri="{FF2B5EF4-FFF2-40B4-BE49-F238E27FC236}">
                <a16:creationId xmlns:a16="http://schemas.microsoft.com/office/drawing/2014/main" id="{1981AF74-E9D4-876C-C9A4-47249B52A6EB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Topics · Browse</a:t>
            </a:r>
          </a:p>
        </p:txBody>
      </p:sp>
      <p:sp>
        <p:nvSpPr>
          <p:cNvPr id="19" name="Text: Topics · Urdu interface">
            <a:extLst>
              <a:ext uri="{FF2B5EF4-FFF2-40B4-BE49-F238E27FC236}">
                <a16:creationId xmlns:a16="http://schemas.microsoft.com/office/drawing/2014/main" id="{CC83B3AB-5DDE-27C4-8884-3A8C927E062F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Topics · Urdu interface</a:t>
            </a:r>
          </a:p>
        </p:txBody>
      </p:sp>
      <p:sp>
        <p:nvSpPr>
          <p:cNvPr id="20" name="Text: ANDROID APP PREVIEW">
            <a:extLst>
              <a:ext uri="{FF2B5EF4-FFF2-40B4-BE49-F238E27FC236}">
                <a16:creationId xmlns:a16="http://schemas.microsoft.com/office/drawing/2014/main" id="{AF6B7A81-FDAA-DE59-6823-DA8344ACEC38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1" name="Text: SILSILA NAQSHBANDIA OWAISIAH">
            <a:extLst>
              <a:ext uri="{FF2B5EF4-FFF2-40B4-BE49-F238E27FC236}">
                <a16:creationId xmlns:a16="http://schemas.microsoft.com/office/drawing/2014/main" id="{477F7FB9-1716-F719-23BA-0C28D6DF22C1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2" name="Text: App map">
            <a:extLst>
              <a:ext uri="{FF2B5EF4-FFF2-40B4-BE49-F238E27FC236}">
                <a16:creationId xmlns:a16="http://schemas.microsoft.com/office/drawing/2014/main" id="{C42CFA10-1984-8204-A858-DB076F8D867B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3" name="Text: All features">
            <a:extLst>
              <a:ext uri="{FF2B5EF4-FFF2-40B4-BE49-F238E27FC236}">
                <a16:creationId xmlns:a16="http://schemas.microsoft.com/office/drawing/2014/main" id="{C9B7EBDE-5298-F376-C8F7-B5CAD9BB2D42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4" name="Text: 18 / 35">
            <a:extLst>
              <a:ext uri="{FF2B5EF4-FFF2-40B4-BE49-F238E27FC236}">
                <a16:creationId xmlns:a16="http://schemas.microsoft.com/office/drawing/2014/main" id="{3C22C64A-9D8F-87CF-00A2-F5752081239B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18 / 35</a:t>
            </a:r>
          </a:p>
        </p:txBody>
      </p:sp>
      <p:sp>
        <p:nvSpPr>
          <p:cNvPr id="25" name="Text: ‹">
            <a:extLst>
              <a:ext uri="{FF2B5EF4-FFF2-40B4-BE49-F238E27FC236}">
                <a16:creationId xmlns:a16="http://schemas.microsoft.com/office/drawing/2014/main" id="{D70D1AC7-1203-D741-D2A7-A72A431B15B8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6" name="Text: ›">
            <a:extLst>
              <a:ext uri="{FF2B5EF4-FFF2-40B4-BE49-F238E27FC236}">
                <a16:creationId xmlns:a16="http://schemas.microsoft.com/office/drawing/2014/main" id="{D7968002-AA90-4FCE-0FED-0CB498DDA275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8" name="Fresh Android screenshot: topics-en" descr="topics-en">
            <a:extLst>
              <a:ext uri="{FF2B5EF4-FFF2-40B4-BE49-F238E27FC236}">
                <a16:creationId xmlns:a16="http://schemas.microsoft.com/office/drawing/2014/main" id="{47A4A2DD-7129-C521-0B51-0B9B3B5B0F3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0" name="Fresh Android screenshot: topics-ur" descr="topics-ur">
            <a:extLst>
              <a:ext uri="{FF2B5EF4-FFF2-40B4-BE49-F238E27FC236}">
                <a16:creationId xmlns:a16="http://schemas.microsoft.com/office/drawing/2014/main" id="{961457E0-CD50-83A1-8AC0-E7276BA5894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1" name="Explore: screen=topics-en">
            <a:hlinkClick r:id="rId6"/>
            <a:extLst>
              <a:ext uri="{FF2B5EF4-FFF2-40B4-BE49-F238E27FC236}">
                <a16:creationId xmlns:a16="http://schemas.microsoft.com/office/drawing/2014/main" id="{7953E95C-FB6F-3667-F845-E3A7E13D7E67}"/>
              </a:ext>
            </a:extLst>
          </p:cNvPr>
          <p:cNvSpPr/>
          <p:nvPr/>
        </p:nvSpPr>
        <p:spPr>
          <a:xfrm>
            <a:off x="965200" y="53578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screen=topics-ur">
            <a:hlinkClick r:id="rId7"/>
            <a:extLst>
              <a:ext uri="{FF2B5EF4-FFF2-40B4-BE49-F238E27FC236}">
                <a16:creationId xmlns:a16="http://schemas.microsoft.com/office/drawing/2014/main" id="{E9025A90-5F9E-997F-22D7-26D89FA48337}"/>
              </a:ext>
            </a:extLst>
          </p:cNvPr>
          <p:cNvSpPr/>
          <p:nvPr/>
        </p:nvSpPr>
        <p:spPr>
          <a:xfrm>
            <a:off x="965200" y="6424613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topics-en">
            <a:hlinkClick r:id="rId6"/>
            <a:extLst>
              <a:ext uri="{FF2B5EF4-FFF2-40B4-BE49-F238E27FC236}">
                <a16:creationId xmlns:a16="http://schemas.microsoft.com/office/drawing/2014/main" id="{0FC90C3E-EEE9-BBAB-3B61-284B8481B74C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topics-ur">
            <a:hlinkClick r:id="rId7"/>
            <a:extLst>
              <a:ext uri="{FF2B5EF4-FFF2-40B4-BE49-F238E27FC236}">
                <a16:creationId xmlns:a16="http://schemas.microsoft.com/office/drawing/2014/main" id="{90D1A1EF-0401-D6ED-A03D-B2767BBC9D5C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avigate: architecture">
            <a:hlinkClick r:id="rId8" action="ppaction://hlinksldjump"/>
            <a:extLst>
              <a:ext uri="{FF2B5EF4-FFF2-40B4-BE49-F238E27FC236}">
                <a16:creationId xmlns:a16="http://schemas.microsoft.com/office/drawing/2014/main" id="{F3C5A224-1F84-2B20-B870-1D088BC5D105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features">
            <a:hlinkClick r:id="rId9"/>
            <a:extLst>
              <a:ext uri="{FF2B5EF4-FFF2-40B4-BE49-F238E27FC236}">
                <a16:creationId xmlns:a16="http://schemas.microsoft.com/office/drawing/2014/main" id="{B521534D-9890-9914-D864-1EFB1E10ED43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avigate: bayans">
            <a:hlinkClick r:id="rId10" action="ppaction://hlinksldjump"/>
            <a:extLst>
              <a:ext uri="{FF2B5EF4-FFF2-40B4-BE49-F238E27FC236}">
                <a16:creationId xmlns:a16="http://schemas.microsoft.com/office/drawing/2014/main" id="{B5B8D135-A43E-65AE-28EA-81F0A7330A1E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community">
            <a:hlinkClick r:id="rId11" action="ppaction://hlinksldjump"/>
            <a:extLst>
              <a:ext uri="{FF2B5EF4-FFF2-40B4-BE49-F238E27FC236}">
                <a16:creationId xmlns:a16="http://schemas.microsoft.com/office/drawing/2014/main" id="{B775F7EA-64AB-781C-2C47-D3287B0D0B31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mm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5AD0E232-E876-3A51-267E-7DE881419E7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B9E70962-8E45-7633-5DE2-D01AA5DC1983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FBF5E6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DISCOVER + HALQAH">
            <a:extLst>
              <a:ext uri="{FF2B5EF4-FFF2-40B4-BE49-F238E27FC236}">
                <a16:creationId xmlns:a16="http://schemas.microsoft.com/office/drawing/2014/main" id="{67123E8E-EAFA-4FF2-BC0E-28183DEAE021}"/>
              </a:ext>
            </a:extLst>
          </p:cNvPr>
          <p:cNvSpPr txBox="1"/>
          <p:nvPr/>
        </p:nvSpPr>
        <p:spPr>
          <a:xfrm>
            <a:off x="3070820" y="527050"/>
            <a:ext cx="2562225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BF5E6"/>
                </a:solidFill>
                <a:latin typeface="Segoe UI" panose="020B0502040204020203" pitchFamily="34" charset="0"/>
              </a:rPr>
              <a:t>DISCOVER + HALQAH</a:t>
            </a:r>
          </a:p>
        </p:txBody>
      </p:sp>
      <p:sp>
        <p:nvSpPr>
          <p:cNvPr id="6" name="Text: Stay connected to the community">
            <a:extLst>
              <a:ext uri="{FF2B5EF4-FFF2-40B4-BE49-F238E27FC236}">
                <a16:creationId xmlns:a16="http://schemas.microsoft.com/office/drawing/2014/main" id="{2CAF9288-BEBC-50D0-D2D1-63CBEF3FC3C5}"/>
              </a:ext>
            </a:extLst>
          </p:cNvPr>
          <p:cNvSpPr txBox="1"/>
          <p:nvPr/>
        </p:nvSpPr>
        <p:spPr>
          <a:xfrm>
            <a:off x="965200" y="1600200"/>
            <a:ext cx="8547100" cy="17811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6213"/>
              </a:lnSpc>
            </a:pPr>
            <a:r>
              <a:rPr lang="en-US" sz="5700">
                <a:solidFill>
                  <a:srgbClr val="FBF5E6"/>
                </a:solidFill>
                <a:latin typeface="Segoe UI Semibold" panose="020B0702040204020203" pitchFamily="34" charset="0"/>
              </a:rPr>
              <a:t>Stay connected to the
community</a:t>
            </a:r>
          </a:p>
        </p:txBody>
      </p:sp>
      <p:sp>
        <p:nvSpPr>
          <p:cNvPr id="7" name="Urdu: سلسلے کی خبروں اور حلقوں سے جڑے رہیں">
            <a:extLst>
              <a:ext uri="{FF2B5EF4-FFF2-40B4-BE49-F238E27FC236}">
                <a16:creationId xmlns:a16="http://schemas.microsoft.com/office/drawing/2014/main" id="{2A67FB94-6158-538B-D3FD-89F5011D4F13}"/>
              </a:ext>
            </a:extLst>
          </p:cNvPr>
          <p:cNvSpPr txBox="1"/>
          <p:nvPr/>
        </p:nvSpPr>
        <p:spPr>
          <a:xfrm>
            <a:off x="965201" y="3381375"/>
            <a:ext cx="5492813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کی خبروں اور حلقوں سے جڑے رہیں</a:t>
            </a:r>
            <a:endParaRPr lang="en-US" sz="29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Official updates, events and member Halqahs keep information and participation close toget">
            <a:extLst>
              <a:ext uri="{FF2B5EF4-FFF2-40B4-BE49-F238E27FC236}">
                <a16:creationId xmlns:a16="http://schemas.microsoft.com/office/drawing/2014/main" id="{49B413D4-A057-8742-1780-326F7D48DB09}"/>
              </a:ext>
            </a:extLst>
          </p:cNvPr>
          <p:cNvSpPr txBox="1"/>
          <p:nvPr/>
        </p:nvSpPr>
        <p:spPr>
          <a:xfrm>
            <a:off x="965200" y="4329311"/>
            <a:ext cx="8547100" cy="103266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266"/>
              </a:lnSpc>
            </a:pPr>
            <a:r>
              <a:rPr lang="en-US" sz="2300">
                <a:solidFill>
                  <a:srgbClr val="C3D5C7"/>
                </a:solidFill>
                <a:latin typeface="Segoe UI" panose="020B0502040204020203" pitchFamily="34" charset="0"/>
              </a:rPr>
              <a:t>Official updates, events and member Halqahs keep information
and participation close together.</a:t>
            </a:r>
          </a:p>
        </p:txBody>
      </p:sp>
      <p:sp>
        <p:nvSpPr>
          <p:cNvPr id="9" name="Urdu: اہم خبریں، تقریبات اور ممبر حلقے ایک ہی ایپ میں دیکھیں۔">
            <a:extLst>
              <a:ext uri="{FF2B5EF4-FFF2-40B4-BE49-F238E27FC236}">
                <a16:creationId xmlns:a16="http://schemas.microsoft.com/office/drawing/2014/main" id="{149FF84A-C6D7-A881-4846-EC2E6BEC909B}"/>
              </a:ext>
            </a:extLst>
          </p:cNvPr>
          <p:cNvSpPr txBox="1"/>
          <p:nvPr/>
        </p:nvSpPr>
        <p:spPr>
          <a:xfrm>
            <a:off x="965201" y="5336580"/>
            <a:ext cx="5759513" cy="7340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180"/>
              </a:lnSpc>
            </a:pPr>
            <a:r>
              <a:rPr lang="ar-AE" sz="2200">
                <a:solidFill>
                  <a:srgbClr val="C3D5C7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اہم خبریں، تقریبات اور ممبر حلقے ایک ہی ایپ میں دیکھیں۔</a:t>
            </a:r>
            <a:endParaRPr lang="en-US" sz="2200">
              <a:solidFill>
                <a:srgbClr val="C3D5C7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Official news and daily media">
            <a:extLst>
              <a:ext uri="{FF2B5EF4-FFF2-40B4-BE49-F238E27FC236}">
                <a16:creationId xmlns:a16="http://schemas.microsoft.com/office/drawing/2014/main" id="{280497E8-A73F-1128-BD79-8FD28173ED48}"/>
              </a:ext>
            </a:extLst>
          </p:cNvPr>
          <p:cNvSpPr txBox="1"/>
          <p:nvPr/>
        </p:nvSpPr>
        <p:spPr>
          <a:xfrm>
            <a:off x="965200" y="62870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Official news and daily media</a:t>
            </a:r>
          </a:p>
        </p:txBody>
      </p:sp>
      <p:sp>
        <p:nvSpPr>
          <p:cNvPr id="11" name="Urdu: اہم خبریں اور روزانہ کا مواد">
            <a:extLst>
              <a:ext uri="{FF2B5EF4-FFF2-40B4-BE49-F238E27FC236}">
                <a16:creationId xmlns:a16="http://schemas.microsoft.com/office/drawing/2014/main" id="{E4D5AF39-2840-43AE-B0B4-D4504E560D6A}"/>
              </a:ext>
            </a:extLst>
          </p:cNvPr>
          <p:cNvSpPr txBox="1"/>
          <p:nvPr/>
        </p:nvSpPr>
        <p:spPr>
          <a:xfrm>
            <a:off x="965201" y="6689130"/>
            <a:ext cx="2336863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اہم خبریں اور روزانہ کا مواد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7AD714C7-5488-E8EF-5555-8F864157663C}"/>
              </a:ext>
            </a:extLst>
          </p:cNvPr>
          <p:cNvSpPr txBox="1"/>
          <p:nvPr/>
        </p:nvSpPr>
        <p:spPr>
          <a:xfrm>
            <a:off x="9098558" y="63754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Upcoming and past events">
            <a:extLst>
              <a:ext uri="{FF2B5EF4-FFF2-40B4-BE49-F238E27FC236}">
                <a16:creationId xmlns:a16="http://schemas.microsoft.com/office/drawing/2014/main" id="{D3B15BF5-D66F-0950-315E-8C0451E1F7AF}"/>
              </a:ext>
            </a:extLst>
          </p:cNvPr>
          <p:cNvSpPr txBox="1"/>
          <p:nvPr/>
        </p:nvSpPr>
        <p:spPr>
          <a:xfrm>
            <a:off x="965200" y="73538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Upcoming and past events</a:t>
            </a:r>
          </a:p>
        </p:txBody>
      </p:sp>
      <p:sp>
        <p:nvSpPr>
          <p:cNvPr id="14" name="Urdu: آنے والی اور پچھلی تقریبات">
            <a:extLst>
              <a:ext uri="{FF2B5EF4-FFF2-40B4-BE49-F238E27FC236}">
                <a16:creationId xmlns:a16="http://schemas.microsoft.com/office/drawing/2014/main" id="{FD8BED57-B527-A19F-2586-0D593C99DABB}"/>
              </a:ext>
            </a:extLst>
          </p:cNvPr>
          <p:cNvSpPr txBox="1"/>
          <p:nvPr/>
        </p:nvSpPr>
        <p:spPr>
          <a:xfrm>
            <a:off x="965200" y="7755930"/>
            <a:ext cx="244798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آنے والی اور پچھلی تقریبات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74ECB74F-1E7C-EDB7-2DB7-A117E92A470B}"/>
              </a:ext>
            </a:extLst>
          </p:cNvPr>
          <p:cNvSpPr txBox="1"/>
          <p:nvPr/>
        </p:nvSpPr>
        <p:spPr>
          <a:xfrm>
            <a:off x="9098558" y="74422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Member Halqah access">
            <a:extLst>
              <a:ext uri="{FF2B5EF4-FFF2-40B4-BE49-F238E27FC236}">
                <a16:creationId xmlns:a16="http://schemas.microsoft.com/office/drawing/2014/main" id="{1A5F0B71-80B5-D988-3752-974F23FCA853}"/>
              </a:ext>
            </a:extLst>
          </p:cNvPr>
          <p:cNvSpPr txBox="1"/>
          <p:nvPr/>
        </p:nvSpPr>
        <p:spPr>
          <a:xfrm>
            <a:off x="965200" y="8420695"/>
            <a:ext cx="79883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FBF5E6"/>
                </a:solidFill>
                <a:latin typeface="Segoe UI Semibold" panose="020B0702040204020203" pitchFamily="34" charset="0"/>
              </a:rPr>
              <a:t>Member Halqah access</a:t>
            </a:r>
          </a:p>
        </p:txBody>
      </p:sp>
      <p:sp>
        <p:nvSpPr>
          <p:cNvPr id="17" name="Urdu: ممبر حلقے میں شامل ہوں">
            <a:extLst>
              <a:ext uri="{FF2B5EF4-FFF2-40B4-BE49-F238E27FC236}">
                <a16:creationId xmlns:a16="http://schemas.microsoft.com/office/drawing/2014/main" id="{658F5EC3-475E-07DA-0F72-1591809AC5DB}"/>
              </a:ext>
            </a:extLst>
          </p:cNvPr>
          <p:cNvSpPr txBox="1"/>
          <p:nvPr/>
        </p:nvSpPr>
        <p:spPr>
          <a:xfrm>
            <a:off x="965200" y="8822730"/>
            <a:ext cx="19415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B7CBB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ممبر حلقے میں شامل ہوں</a:t>
            </a:r>
            <a:endParaRPr lang="en-US" sz="1900">
              <a:solidFill>
                <a:srgbClr val="B7CBB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↗">
            <a:extLst>
              <a:ext uri="{FF2B5EF4-FFF2-40B4-BE49-F238E27FC236}">
                <a16:creationId xmlns:a16="http://schemas.microsoft.com/office/drawing/2014/main" id="{EB72E456-A3B8-60E8-5D2F-20E8BA320CDC}"/>
              </a:ext>
            </a:extLst>
          </p:cNvPr>
          <p:cNvSpPr txBox="1"/>
          <p:nvPr/>
        </p:nvSpPr>
        <p:spPr>
          <a:xfrm>
            <a:off x="9098558" y="8509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9" name="Text: Official updates">
            <a:extLst>
              <a:ext uri="{FF2B5EF4-FFF2-40B4-BE49-F238E27FC236}">
                <a16:creationId xmlns:a16="http://schemas.microsoft.com/office/drawing/2014/main" id="{C7D90BB1-7D20-D89B-D11F-E1D1BEAB8B78}"/>
              </a:ext>
            </a:extLst>
          </p:cNvPr>
          <p:cNvSpPr txBox="1"/>
          <p:nvPr/>
        </p:nvSpPr>
        <p:spPr>
          <a:xfrm>
            <a:off x="10731500" y="10058400"/>
            <a:ext cx="43815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Official updates</a:t>
            </a:r>
          </a:p>
        </p:txBody>
      </p:sp>
      <p:sp>
        <p:nvSpPr>
          <p:cNvPr id="20" name="Text: Events · Calendar">
            <a:extLst>
              <a:ext uri="{FF2B5EF4-FFF2-40B4-BE49-F238E27FC236}">
                <a16:creationId xmlns:a16="http://schemas.microsoft.com/office/drawing/2014/main" id="{12E88DE3-1797-1148-249E-DDFDFDCE1D0B}"/>
              </a:ext>
            </a:extLst>
          </p:cNvPr>
          <p:cNvSpPr txBox="1"/>
          <p:nvPr/>
        </p:nvSpPr>
        <p:spPr>
          <a:xfrm>
            <a:off x="15290800" y="10114756"/>
            <a:ext cx="41783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FBF5E6"/>
                </a:solidFill>
                <a:latin typeface="Segoe UI" panose="020B0502040204020203" pitchFamily="34" charset="0"/>
              </a:rPr>
              <a:t>Events · Calendar</a:t>
            </a:r>
          </a:p>
        </p:txBody>
      </p:sp>
      <p:sp>
        <p:nvSpPr>
          <p:cNvPr id="21" name="Text: Private Halqahs use invitations or membership. Session and administration features depend ">
            <a:extLst>
              <a:ext uri="{FF2B5EF4-FFF2-40B4-BE49-F238E27FC236}">
                <a16:creationId xmlns:a16="http://schemas.microsoft.com/office/drawing/2014/main" id="{D1B3BB84-98D2-7FD7-EEF6-733BC069BD42}"/>
              </a:ext>
            </a:extLst>
          </p:cNvPr>
          <p:cNvSpPr txBox="1"/>
          <p:nvPr/>
        </p:nvSpPr>
        <p:spPr>
          <a:xfrm>
            <a:off x="965200" y="10116939"/>
            <a:ext cx="8483600" cy="424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40"/>
              </a:lnSpc>
            </a:pPr>
            <a:r>
              <a:rPr lang="en-US" sz="1200">
                <a:solidFill>
                  <a:srgbClr val="FBF5E6"/>
                </a:solidFill>
                <a:latin typeface="Segoe UI" panose="020B0502040204020203" pitchFamily="34" charset="0"/>
              </a:rPr>
              <a:t>Private Halqahs use invitations or membership. Session and administration features depend on your role.</a:t>
            </a:r>
          </a:p>
        </p:txBody>
      </p:sp>
      <p:sp>
        <p:nvSpPr>
          <p:cNvPr id="22" name="Text: ANDROID APP PREVIEW">
            <a:extLst>
              <a:ext uri="{FF2B5EF4-FFF2-40B4-BE49-F238E27FC236}">
                <a16:creationId xmlns:a16="http://schemas.microsoft.com/office/drawing/2014/main" id="{D33647B6-0C23-A767-89A5-F99DD16F414B}"/>
              </a:ext>
            </a:extLst>
          </p:cNvPr>
          <p:cNvSpPr txBox="1"/>
          <p:nvPr/>
        </p:nvSpPr>
        <p:spPr>
          <a:xfrm>
            <a:off x="107442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FBF5E6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3" name="Text: SILSILA NAQSHBANDIA OWAISIAH">
            <a:extLst>
              <a:ext uri="{FF2B5EF4-FFF2-40B4-BE49-F238E27FC236}">
                <a16:creationId xmlns:a16="http://schemas.microsoft.com/office/drawing/2014/main" id="{FB9235BF-10FA-AC5E-E7B8-6E3FA2DAF88B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4" name="Text: App map">
            <a:extLst>
              <a:ext uri="{FF2B5EF4-FFF2-40B4-BE49-F238E27FC236}">
                <a16:creationId xmlns:a16="http://schemas.microsoft.com/office/drawing/2014/main" id="{27C0538C-1A3F-EB71-50A4-52B2CA883CDF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5" name="Text: All features">
            <a:extLst>
              <a:ext uri="{FF2B5EF4-FFF2-40B4-BE49-F238E27FC236}">
                <a16:creationId xmlns:a16="http://schemas.microsoft.com/office/drawing/2014/main" id="{1F6A0278-DC72-79AA-2D15-D3991ACEA7ED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6" name="Text: 19 / 35">
            <a:extLst>
              <a:ext uri="{FF2B5EF4-FFF2-40B4-BE49-F238E27FC236}">
                <a16:creationId xmlns:a16="http://schemas.microsoft.com/office/drawing/2014/main" id="{3856C33E-99AA-6CF4-CC84-D821544867BF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19 / 35</a:t>
            </a:r>
          </a:p>
        </p:txBody>
      </p:sp>
      <p:sp>
        <p:nvSpPr>
          <p:cNvPr id="27" name="Text: ‹">
            <a:extLst>
              <a:ext uri="{FF2B5EF4-FFF2-40B4-BE49-F238E27FC236}">
                <a16:creationId xmlns:a16="http://schemas.microsoft.com/office/drawing/2014/main" id="{6622AF1D-7D84-F4CC-901F-930FAF28E1C0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8" name="Text: ›">
            <a:extLst>
              <a:ext uri="{FF2B5EF4-FFF2-40B4-BE49-F238E27FC236}">
                <a16:creationId xmlns:a16="http://schemas.microsoft.com/office/drawing/2014/main" id="{39FF2D6F-7886-CD98-36F6-B756E280A019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30" name="Fresh Android screenshot: updates-en" descr="updates-en">
            <a:extLst>
              <a:ext uri="{FF2B5EF4-FFF2-40B4-BE49-F238E27FC236}">
                <a16:creationId xmlns:a16="http://schemas.microsoft.com/office/drawing/2014/main" id="{44A6CCC9-CD0C-D015-92D7-55570CB3820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0" y="1143000"/>
            <a:ext cx="4787900" cy="9369623"/>
          </a:xfrm>
          <a:prstGeom prst="rect">
            <a:avLst/>
          </a:prstGeom>
        </p:spPr>
      </p:pic>
      <p:pic>
        <p:nvPicPr>
          <p:cNvPr id="32" name="Fresh Android screenshot: events-en" descr="events-en">
            <a:extLst>
              <a:ext uri="{FF2B5EF4-FFF2-40B4-BE49-F238E27FC236}">
                <a16:creationId xmlns:a16="http://schemas.microsoft.com/office/drawing/2014/main" id="{51A639D6-9073-D8E5-16CC-18E4F6B5481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800" y="1651000"/>
            <a:ext cx="4584700" cy="8918178"/>
          </a:xfrm>
          <a:prstGeom prst="rect">
            <a:avLst/>
          </a:prstGeom>
        </p:spPr>
      </p:pic>
      <p:sp>
        <p:nvSpPr>
          <p:cNvPr id="33" name="Explore: screen=updates-en">
            <a:hlinkClick r:id="rId6"/>
            <a:extLst>
              <a:ext uri="{FF2B5EF4-FFF2-40B4-BE49-F238E27FC236}">
                <a16:creationId xmlns:a16="http://schemas.microsoft.com/office/drawing/2014/main" id="{D9D62A65-2686-39E1-EDC4-7A0F07BCB711}"/>
              </a:ext>
            </a:extLst>
          </p:cNvPr>
          <p:cNvSpPr/>
          <p:nvPr/>
        </p:nvSpPr>
        <p:spPr>
          <a:xfrm>
            <a:off x="965200" y="61468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events-en">
            <a:hlinkClick r:id="rId7"/>
            <a:extLst>
              <a:ext uri="{FF2B5EF4-FFF2-40B4-BE49-F238E27FC236}">
                <a16:creationId xmlns:a16="http://schemas.microsoft.com/office/drawing/2014/main" id="{CFAE677E-E959-36B7-D48A-A935AB61539E}"/>
              </a:ext>
            </a:extLst>
          </p:cNvPr>
          <p:cNvSpPr/>
          <p:nvPr/>
        </p:nvSpPr>
        <p:spPr>
          <a:xfrm>
            <a:off x="965200" y="72136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screen=groups-en">
            <a:hlinkClick r:id="rId8"/>
            <a:extLst>
              <a:ext uri="{FF2B5EF4-FFF2-40B4-BE49-F238E27FC236}">
                <a16:creationId xmlns:a16="http://schemas.microsoft.com/office/drawing/2014/main" id="{D6FC0823-CE32-A1BF-1F35-812B896FD21D}"/>
              </a:ext>
            </a:extLst>
          </p:cNvPr>
          <p:cNvSpPr/>
          <p:nvPr/>
        </p:nvSpPr>
        <p:spPr>
          <a:xfrm>
            <a:off x="965200" y="8280400"/>
            <a:ext cx="8445500" cy="10160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re: screen=updates-en">
            <a:hlinkClick r:id="rId6"/>
            <a:extLst>
              <a:ext uri="{FF2B5EF4-FFF2-40B4-BE49-F238E27FC236}">
                <a16:creationId xmlns:a16="http://schemas.microsoft.com/office/drawing/2014/main" id="{19F740B4-7A69-80C7-463A-8AD86C6C802C}"/>
              </a:ext>
            </a:extLst>
          </p:cNvPr>
          <p:cNvSpPr/>
          <p:nvPr/>
        </p:nvSpPr>
        <p:spPr>
          <a:xfrm>
            <a:off x="10731500" y="1524000"/>
            <a:ext cx="3771900" cy="8226623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screen=events-en">
            <a:hlinkClick r:id="rId7"/>
            <a:extLst>
              <a:ext uri="{FF2B5EF4-FFF2-40B4-BE49-F238E27FC236}">
                <a16:creationId xmlns:a16="http://schemas.microsoft.com/office/drawing/2014/main" id="{2A12AEC9-83CC-9643-19A0-C0A3E657D252}"/>
              </a:ext>
            </a:extLst>
          </p:cNvPr>
          <p:cNvSpPr/>
          <p:nvPr/>
        </p:nvSpPr>
        <p:spPr>
          <a:xfrm>
            <a:off x="15290800" y="2032000"/>
            <a:ext cx="3568700" cy="7775178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architecture">
            <a:hlinkClick r:id="rId9" action="ppaction://hlinksldjump"/>
            <a:extLst>
              <a:ext uri="{FF2B5EF4-FFF2-40B4-BE49-F238E27FC236}">
                <a16:creationId xmlns:a16="http://schemas.microsoft.com/office/drawing/2014/main" id="{E6774917-C3E5-8816-EE8F-79396AC4D646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re: features">
            <a:hlinkClick r:id="rId10"/>
            <a:extLst>
              <a:ext uri="{FF2B5EF4-FFF2-40B4-BE49-F238E27FC236}">
                <a16:creationId xmlns:a16="http://schemas.microsoft.com/office/drawing/2014/main" id="{6FF73EDB-70EE-8314-E3CC-F864D91B0F5D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Navigate: connected-study">
            <a:hlinkClick r:id="rId11" action="ppaction://hlinksldjump"/>
            <a:extLst>
              <a:ext uri="{FF2B5EF4-FFF2-40B4-BE49-F238E27FC236}">
                <a16:creationId xmlns:a16="http://schemas.microsoft.com/office/drawing/2014/main" id="{56655545-C4B0-020B-81F0-783B86D1387F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Navigate: your-way">
            <a:hlinkClick r:id="rId12" action="ppaction://hlinksldjump"/>
            <a:extLst>
              <a:ext uri="{FF2B5EF4-FFF2-40B4-BE49-F238E27FC236}">
                <a16:creationId xmlns:a16="http://schemas.microsoft.com/office/drawing/2014/main" id="{D312CD27-9899-7D21-D1BC-6BA75AFABC15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06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your-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2DB28009-41A6-00F9-A4D7-911A012C0DF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DARUL IRFAN">
            <a:extLst>
              <a:ext uri="{FF2B5EF4-FFF2-40B4-BE49-F238E27FC236}">
                <a16:creationId xmlns:a16="http://schemas.microsoft.com/office/drawing/2014/main" id="{E361AD2D-9744-0489-29D3-EE03F0DDA00C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5" name="Text: PREFERENCES">
            <a:extLst>
              <a:ext uri="{FF2B5EF4-FFF2-40B4-BE49-F238E27FC236}">
                <a16:creationId xmlns:a16="http://schemas.microsoft.com/office/drawing/2014/main" id="{12CAD49B-17C1-0046-D0E4-FF6566357604}"/>
              </a:ext>
            </a:extLst>
          </p:cNvPr>
          <p:cNvSpPr txBox="1"/>
          <p:nvPr/>
        </p:nvSpPr>
        <p:spPr>
          <a:xfrm>
            <a:off x="3070820" y="527050"/>
            <a:ext cx="179804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PREFERENCES</a:t>
            </a:r>
          </a:p>
        </p:txBody>
      </p:sp>
      <p:sp>
        <p:nvSpPr>
          <p:cNvPr id="6" name="Text: Comfortable in your language">
            <a:extLst>
              <a:ext uri="{FF2B5EF4-FFF2-40B4-BE49-F238E27FC236}">
                <a16:creationId xmlns:a16="http://schemas.microsoft.com/office/drawing/2014/main" id="{846E7FE0-6227-BBA6-8A08-E9AB03B4E9D6}"/>
              </a:ext>
            </a:extLst>
          </p:cNvPr>
          <p:cNvSpPr txBox="1"/>
          <p:nvPr/>
        </p:nvSpPr>
        <p:spPr>
          <a:xfrm>
            <a:off x="6921500" y="1663700"/>
            <a:ext cx="11785600" cy="110291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7085"/>
              </a:lnSpc>
            </a:pPr>
            <a:r>
              <a:rPr lang="en-US" sz="6500">
                <a:solidFill>
                  <a:srgbClr val="153D31"/>
                </a:solidFill>
                <a:latin typeface="Segoe UI Semibold" panose="020B0702040204020203" pitchFamily="34" charset="0"/>
              </a:rPr>
              <a:t>Comfortable in your language</a:t>
            </a:r>
          </a:p>
        </p:txBody>
      </p:sp>
      <p:sp>
        <p:nvSpPr>
          <p:cNvPr id="7" name="Urdu: اپنی زبان، اپنی سہولت">
            <a:extLst>
              <a:ext uri="{FF2B5EF4-FFF2-40B4-BE49-F238E27FC236}">
                <a16:creationId xmlns:a16="http://schemas.microsoft.com/office/drawing/2014/main" id="{71865FF5-F87B-142A-F02F-18868A02EE83}"/>
              </a:ext>
            </a:extLst>
          </p:cNvPr>
          <p:cNvSpPr txBox="1"/>
          <p:nvPr/>
        </p:nvSpPr>
        <p:spPr>
          <a:xfrm>
            <a:off x="6921501" y="2766616"/>
            <a:ext cx="3054413" cy="884436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5365"/>
              </a:lnSpc>
            </a:pPr>
            <a:r>
              <a:rPr lang="ar-AE" sz="2900">
                <a:solidFill>
                  <a:srgbClr val="8B6D2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زبان، اپنی سہولت</a:t>
            </a:r>
            <a:endParaRPr lang="en-US" sz="2900">
              <a:solidFill>
                <a:srgbClr val="8B6D2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English and Urdu, reading-size choices and a theme that can follow sunrise and sunset.">
            <a:extLst>
              <a:ext uri="{FF2B5EF4-FFF2-40B4-BE49-F238E27FC236}">
                <a16:creationId xmlns:a16="http://schemas.microsoft.com/office/drawing/2014/main" id="{619ABB05-9507-C5A5-7328-B5A74475DDAF}"/>
              </a:ext>
            </a:extLst>
          </p:cNvPr>
          <p:cNvSpPr txBox="1"/>
          <p:nvPr/>
        </p:nvSpPr>
        <p:spPr>
          <a:xfrm>
            <a:off x="6921500" y="3714552"/>
            <a:ext cx="10896600" cy="11049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550"/>
              </a:lnSpc>
            </a:pPr>
            <a:r>
              <a:rPr lang="en-US" sz="2500">
                <a:solidFill>
                  <a:srgbClr val="405F52"/>
                </a:solidFill>
                <a:latin typeface="Segoe UI" panose="020B0502040204020203" pitchFamily="34" charset="0"/>
              </a:rPr>
              <a:t>English and Urdu, reading-size choices and a theme that can follow sunrise
and sunset.</a:t>
            </a:r>
          </a:p>
        </p:txBody>
      </p:sp>
      <p:sp>
        <p:nvSpPr>
          <p:cNvPr id="9" name="Urdu: اردو یا انگریزی، متن کا مناسب سائز اور طلوع و غروب کے مطابق بدلتی تھیم۔">
            <a:extLst>
              <a:ext uri="{FF2B5EF4-FFF2-40B4-BE49-F238E27FC236}">
                <a16:creationId xmlns:a16="http://schemas.microsoft.com/office/drawing/2014/main" id="{5917D1CD-31BA-10EE-7757-DB224FE1E318}"/>
              </a:ext>
            </a:extLst>
          </p:cNvPr>
          <p:cNvSpPr txBox="1"/>
          <p:nvPr/>
        </p:nvSpPr>
        <p:spPr>
          <a:xfrm>
            <a:off x="6921501" y="4794052"/>
            <a:ext cx="8091551" cy="7822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560"/>
              </a:lnSpc>
            </a:pPr>
            <a:r>
              <a:rPr lang="ar-AE" sz="2400">
                <a:solidFill>
                  <a:srgbClr val="4F6759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یا انگریزی، متن کا مناسب سائز اور طلوع و غروب کے مطابق بدلتی تھیم۔</a:t>
            </a:r>
            <a:endParaRPr lang="en-US" sz="2400">
              <a:solidFill>
                <a:srgbClr val="4F6759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0" name="Text: Choose the appearance and reading size">
            <a:extLst>
              <a:ext uri="{FF2B5EF4-FFF2-40B4-BE49-F238E27FC236}">
                <a16:creationId xmlns:a16="http://schemas.microsoft.com/office/drawing/2014/main" id="{CD9FC8AD-14B0-9413-88FD-1475F3C4ECA8}"/>
              </a:ext>
            </a:extLst>
          </p:cNvPr>
          <p:cNvSpPr txBox="1"/>
          <p:nvPr/>
        </p:nvSpPr>
        <p:spPr>
          <a:xfrm>
            <a:off x="6921500" y="587533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Choose the appearance and reading size</a:t>
            </a:r>
          </a:p>
        </p:txBody>
      </p:sp>
      <p:sp>
        <p:nvSpPr>
          <p:cNvPr id="11" name="Urdu: انداز اور مطالعے کے متن کا سائز منتخب کریں">
            <a:extLst>
              <a:ext uri="{FF2B5EF4-FFF2-40B4-BE49-F238E27FC236}">
                <a16:creationId xmlns:a16="http://schemas.microsoft.com/office/drawing/2014/main" id="{594F384C-2DE6-5935-2F21-628E0CB20D63}"/>
              </a:ext>
            </a:extLst>
          </p:cNvPr>
          <p:cNvSpPr txBox="1"/>
          <p:nvPr/>
        </p:nvSpPr>
        <p:spPr>
          <a:xfrm>
            <a:off x="6921500" y="6277372"/>
            <a:ext cx="36687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انداز اور مطالعے کے متن کا سائز منتخب کریں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2" name="Text: ↗">
            <a:extLst>
              <a:ext uri="{FF2B5EF4-FFF2-40B4-BE49-F238E27FC236}">
                <a16:creationId xmlns:a16="http://schemas.microsoft.com/office/drawing/2014/main" id="{88868D65-1CF1-D9AA-9046-0B3535B71E1C}"/>
              </a:ext>
            </a:extLst>
          </p:cNvPr>
          <p:cNvSpPr txBox="1"/>
          <p:nvPr/>
        </p:nvSpPr>
        <p:spPr>
          <a:xfrm>
            <a:off x="17404358" y="591919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3" name="Text: Use Urdu with Western digits">
            <a:extLst>
              <a:ext uri="{FF2B5EF4-FFF2-40B4-BE49-F238E27FC236}">
                <a16:creationId xmlns:a16="http://schemas.microsoft.com/office/drawing/2014/main" id="{AB96580C-D605-6305-B012-34115EAC4EED}"/>
              </a:ext>
            </a:extLst>
          </p:cNvPr>
          <p:cNvSpPr txBox="1"/>
          <p:nvPr/>
        </p:nvSpPr>
        <p:spPr>
          <a:xfrm>
            <a:off x="6921500" y="7031038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Use Urdu with Western digits</a:t>
            </a:r>
          </a:p>
        </p:txBody>
      </p:sp>
      <p:sp>
        <p:nvSpPr>
          <p:cNvPr id="14" name="Urdu: اردو کے ساتھ 0 سے 9 کے ہندسے">
            <a:extLst>
              <a:ext uri="{FF2B5EF4-FFF2-40B4-BE49-F238E27FC236}">
                <a16:creationId xmlns:a16="http://schemas.microsoft.com/office/drawing/2014/main" id="{495361F0-5573-A0BA-0880-811D8FB78054}"/>
              </a:ext>
            </a:extLst>
          </p:cNvPr>
          <p:cNvSpPr txBox="1"/>
          <p:nvPr/>
        </p:nvSpPr>
        <p:spPr>
          <a:xfrm>
            <a:off x="6921500" y="7433072"/>
            <a:ext cx="2906776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کے ساتھ 0 سے 9 کے ہندسے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5" name="Text: ↗">
            <a:extLst>
              <a:ext uri="{FF2B5EF4-FFF2-40B4-BE49-F238E27FC236}">
                <a16:creationId xmlns:a16="http://schemas.microsoft.com/office/drawing/2014/main" id="{1E343028-CBFB-69E0-9507-55F0E2993879}"/>
              </a:ext>
            </a:extLst>
          </p:cNvPr>
          <p:cNvSpPr txBox="1"/>
          <p:nvPr/>
        </p:nvSpPr>
        <p:spPr>
          <a:xfrm>
            <a:off x="17404358" y="7074892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6" name="Text: Choose reminders, location and moon-date correction">
            <a:extLst>
              <a:ext uri="{FF2B5EF4-FFF2-40B4-BE49-F238E27FC236}">
                <a16:creationId xmlns:a16="http://schemas.microsoft.com/office/drawing/2014/main" id="{BA3E526F-28BF-2DEF-A146-764B77085D21}"/>
              </a:ext>
            </a:extLst>
          </p:cNvPr>
          <p:cNvSpPr txBox="1"/>
          <p:nvPr/>
        </p:nvSpPr>
        <p:spPr>
          <a:xfrm>
            <a:off x="6921500" y="8141692"/>
            <a:ext cx="10337800" cy="541734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667"/>
              </a:lnSpc>
            </a:pPr>
            <a:r>
              <a:rPr lang="en-US" sz="2100">
                <a:solidFill>
                  <a:srgbClr val="153D31"/>
                </a:solidFill>
                <a:latin typeface="Segoe UI Semibold" panose="020B0702040204020203" pitchFamily="34" charset="0"/>
              </a:rPr>
              <a:t>Choose reminders, location and moon-date correction</a:t>
            </a:r>
          </a:p>
        </p:txBody>
      </p:sp>
      <p:sp>
        <p:nvSpPr>
          <p:cNvPr id="17" name="Urdu: یاددہانی، مقام اور اسلامی تاریخ کی درستگی منتخب کریں">
            <a:extLst>
              <a:ext uri="{FF2B5EF4-FFF2-40B4-BE49-F238E27FC236}">
                <a16:creationId xmlns:a16="http://schemas.microsoft.com/office/drawing/2014/main" id="{A4BE157C-1FDA-554F-52B0-2014AD8F2ECE}"/>
              </a:ext>
            </a:extLst>
          </p:cNvPr>
          <p:cNvSpPr txBox="1"/>
          <p:nvPr/>
        </p:nvSpPr>
        <p:spPr>
          <a:xfrm>
            <a:off x="6921500" y="8543727"/>
            <a:ext cx="4359338" cy="625475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325"/>
              </a:lnSpc>
            </a:pPr>
            <a:r>
              <a:rPr lang="ar-AE" sz="1900">
                <a:solidFill>
                  <a:srgbClr val="687565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یاددہانی، مقام اور اسلامی تاریخ کی درستگی منتخب کریں</a:t>
            </a:r>
            <a:endParaRPr lang="en-US" sz="1900">
              <a:solidFill>
                <a:srgbClr val="687565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8" name="Text: Appearance · Theme &amp; reading">
            <a:extLst>
              <a:ext uri="{FF2B5EF4-FFF2-40B4-BE49-F238E27FC236}">
                <a16:creationId xmlns:a16="http://schemas.microsoft.com/office/drawing/2014/main" id="{41953C9A-E37B-3619-BD0B-9E977236C3CF}"/>
              </a:ext>
            </a:extLst>
          </p:cNvPr>
          <p:cNvSpPr txBox="1"/>
          <p:nvPr/>
        </p:nvSpPr>
        <p:spPr>
          <a:xfrm>
            <a:off x="1270000" y="10182423"/>
            <a:ext cx="4483100" cy="42545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750"/>
              </a:lnSpc>
            </a:pPr>
            <a:r>
              <a:rPr lang="en-US" sz="1400">
                <a:solidFill>
                  <a:srgbClr val="153D31"/>
                </a:solidFill>
                <a:latin typeface="Segoe UI" panose="020B0502040204020203" pitchFamily="34" charset="0"/>
              </a:rPr>
              <a:t>Appearance · Theme &amp; reading</a:t>
            </a:r>
          </a:p>
        </p:txBody>
      </p:sp>
      <p:sp>
        <p:nvSpPr>
          <p:cNvPr id="19" name="Text: ANDROID APP PREVIEW">
            <a:extLst>
              <a:ext uri="{FF2B5EF4-FFF2-40B4-BE49-F238E27FC236}">
                <a16:creationId xmlns:a16="http://schemas.microsoft.com/office/drawing/2014/main" id="{A6A2F4E5-0E7D-EC5F-285C-560373B0F87B}"/>
              </a:ext>
            </a:extLst>
          </p:cNvPr>
          <p:cNvSpPr txBox="1"/>
          <p:nvPr/>
        </p:nvSpPr>
        <p:spPr>
          <a:xfrm>
            <a:off x="1270000" y="1104900"/>
            <a:ext cx="20320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153D31"/>
                </a:solidFill>
                <a:latin typeface="Segoe UI" panose="020B0502040204020203" pitchFamily="34" charset="0"/>
              </a:rPr>
              <a:t>ANDROID APP PREVIEW</a:t>
            </a:r>
          </a:p>
        </p:txBody>
      </p:sp>
      <p:sp>
        <p:nvSpPr>
          <p:cNvPr id="20" name="Text: SILSILA NAQSHBANDIA OWAISIAH">
            <a:extLst>
              <a:ext uri="{FF2B5EF4-FFF2-40B4-BE49-F238E27FC236}">
                <a16:creationId xmlns:a16="http://schemas.microsoft.com/office/drawing/2014/main" id="{81C4C253-F73A-A5A5-D044-CB31C0D4DE43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1" name="Text: App map">
            <a:extLst>
              <a:ext uri="{FF2B5EF4-FFF2-40B4-BE49-F238E27FC236}">
                <a16:creationId xmlns:a16="http://schemas.microsoft.com/office/drawing/2014/main" id="{F43EE511-B58B-2DAF-70C6-F7212C63F9F1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2" name="Text: All features">
            <a:extLst>
              <a:ext uri="{FF2B5EF4-FFF2-40B4-BE49-F238E27FC236}">
                <a16:creationId xmlns:a16="http://schemas.microsoft.com/office/drawing/2014/main" id="{DF9FF53E-0108-ABB4-34C0-F7CC003D116C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3" name="Text: 20 / 35">
            <a:extLst>
              <a:ext uri="{FF2B5EF4-FFF2-40B4-BE49-F238E27FC236}">
                <a16:creationId xmlns:a16="http://schemas.microsoft.com/office/drawing/2014/main" id="{7DA3D7C8-4B97-EADC-2954-DF8DECBEDE54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20 / 35</a:t>
            </a:r>
          </a:p>
        </p:txBody>
      </p:sp>
      <p:sp>
        <p:nvSpPr>
          <p:cNvPr id="24" name="Text: ‹">
            <a:extLst>
              <a:ext uri="{FF2B5EF4-FFF2-40B4-BE49-F238E27FC236}">
                <a16:creationId xmlns:a16="http://schemas.microsoft.com/office/drawing/2014/main" id="{594E0240-A104-83BF-BCE1-80499BD2E7EF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5" name="Text: ›">
            <a:extLst>
              <a:ext uri="{FF2B5EF4-FFF2-40B4-BE49-F238E27FC236}">
                <a16:creationId xmlns:a16="http://schemas.microsoft.com/office/drawing/2014/main" id="{CDBF9446-7546-EDA3-16F6-565D91DB82A8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pic>
        <p:nvPicPr>
          <p:cNvPr id="27" name="Fresh Android screenshot: appearance-en" descr="appearance-en">
            <a:extLst>
              <a:ext uri="{FF2B5EF4-FFF2-40B4-BE49-F238E27FC236}">
                <a16:creationId xmlns:a16="http://schemas.microsoft.com/office/drawing/2014/main" id="{DE738031-29AD-0CB7-4B7F-5C7E319BEC9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41400"/>
            <a:ext cx="4889500" cy="9595445"/>
          </a:xfrm>
          <a:prstGeom prst="rect">
            <a:avLst/>
          </a:prstGeom>
        </p:spPr>
      </p:pic>
      <p:sp>
        <p:nvSpPr>
          <p:cNvPr id="28" name="Explore: screen=appearance-en">
            <a:hlinkClick r:id="rId5"/>
            <a:extLst>
              <a:ext uri="{FF2B5EF4-FFF2-40B4-BE49-F238E27FC236}">
                <a16:creationId xmlns:a16="http://schemas.microsoft.com/office/drawing/2014/main" id="{CE0FA7AE-40DD-15F9-83E0-33528ADE99B2}"/>
              </a:ext>
            </a:extLst>
          </p:cNvPr>
          <p:cNvSpPr/>
          <p:nvPr/>
        </p:nvSpPr>
        <p:spPr>
          <a:xfrm>
            <a:off x="6921500" y="569059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xplore: screen=today-ur">
            <a:hlinkClick r:id="rId6"/>
            <a:extLst>
              <a:ext uri="{FF2B5EF4-FFF2-40B4-BE49-F238E27FC236}">
                <a16:creationId xmlns:a16="http://schemas.microsoft.com/office/drawing/2014/main" id="{15F47F0F-5179-840E-4AF0-D903D4FC353F}"/>
              </a:ext>
            </a:extLst>
          </p:cNvPr>
          <p:cNvSpPr/>
          <p:nvPr/>
        </p:nvSpPr>
        <p:spPr>
          <a:xfrm>
            <a:off x="6921500" y="6846292"/>
            <a:ext cx="10795000" cy="11049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xplore: screen=appearance-en">
            <a:hlinkClick r:id="rId5"/>
            <a:extLst>
              <a:ext uri="{FF2B5EF4-FFF2-40B4-BE49-F238E27FC236}">
                <a16:creationId xmlns:a16="http://schemas.microsoft.com/office/drawing/2014/main" id="{A39993C0-E581-45D1-178F-3AA8B04FED5E}"/>
              </a:ext>
            </a:extLst>
          </p:cNvPr>
          <p:cNvSpPr/>
          <p:nvPr/>
        </p:nvSpPr>
        <p:spPr>
          <a:xfrm>
            <a:off x="1270000" y="1422400"/>
            <a:ext cx="3873500" cy="8452445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Navigate: architecture">
            <a:hlinkClick r:id="rId7" action="ppaction://hlinksldjump"/>
            <a:extLst>
              <a:ext uri="{FF2B5EF4-FFF2-40B4-BE49-F238E27FC236}">
                <a16:creationId xmlns:a16="http://schemas.microsoft.com/office/drawing/2014/main" id="{B7D81DCE-72AC-9AB3-EC42-17D01C63D0E3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features">
            <a:hlinkClick r:id="rId8"/>
            <a:extLst>
              <a:ext uri="{FF2B5EF4-FFF2-40B4-BE49-F238E27FC236}">
                <a16:creationId xmlns:a16="http://schemas.microsoft.com/office/drawing/2014/main" id="{58D688F1-AC9F-C9F6-CCCB-682F2AD17685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Navigate: community">
            <a:hlinkClick r:id="rId9" action="ppaction://hlinksldjump"/>
            <a:extLst>
              <a:ext uri="{FF2B5EF4-FFF2-40B4-BE49-F238E27FC236}">
                <a16:creationId xmlns:a16="http://schemas.microsoft.com/office/drawing/2014/main" id="{96B92358-406B-22A2-3F0B-7C930F5D16F8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Navigate: explore">
            <a:hlinkClick r:id="rId10" action="ppaction://hlinksldjump"/>
            <a:extLst>
              <a:ext uri="{FF2B5EF4-FFF2-40B4-BE49-F238E27FC236}">
                <a16:creationId xmlns:a16="http://schemas.microsoft.com/office/drawing/2014/main" id="{434DB6ED-F159-2EE2-79B8-7B3219B17071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19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xpl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EE6E8EAA-A2AF-8428-C07C-02F4B315270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sp>
        <p:nvSpPr>
          <p:cNvPr id="4" name="Text: Explore what matters to you">
            <a:extLst>
              <a:ext uri="{FF2B5EF4-FFF2-40B4-BE49-F238E27FC236}">
                <a16:creationId xmlns:a16="http://schemas.microsoft.com/office/drawing/2014/main" id="{CAAC1E1E-D739-0393-33DD-89C6D58D255F}"/>
              </a:ext>
            </a:extLst>
          </p:cNvPr>
          <p:cNvSpPr txBox="1"/>
          <p:nvPr/>
        </p:nvSpPr>
        <p:spPr>
          <a:xfrm>
            <a:off x="2286000" y="4051300"/>
            <a:ext cx="15849600" cy="1295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7800"/>
              </a:lnSpc>
            </a:pPr>
            <a:r>
              <a:rPr lang="en-US" sz="6500">
                <a:solidFill>
                  <a:srgbClr val="FBF5E6"/>
                </a:solidFill>
                <a:latin typeface="Segoe UI Semibold" panose="020B0702040204020203" pitchFamily="34" charset="0"/>
              </a:rPr>
              <a:t>Explore what matters to you</a:t>
            </a:r>
          </a:p>
        </p:txBody>
      </p:sp>
      <p:sp>
        <p:nvSpPr>
          <p:cNvPr id="5" name="Urdu: اپنی دلچسپی کی سہولت کھولیں">
            <a:extLst>
              <a:ext uri="{FF2B5EF4-FFF2-40B4-BE49-F238E27FC236}">
                <a16:creationId xmlns:a16="http://schemas.microsoft.com/office/drawing/2014/main" id="{D0ECD540-85E2-6E9F-0355-460CA6DE024F}"/>
              </a:ext>
            </a:extLst>
          </p:cNvPr>
          <p:cNvSpPr txBox="1"/>
          <p:nvPr/>
        </p:nvSpPr>
        <p:spPr>
          <a:xfrm>
            <a:off x="2286000" y="5207000"/>
            <a:ext cx="15849600" cy="1117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 rtl="1">
              <a:lnSpc>
                <a:spcPts val="7200"/>
              </a:lnSpc>
            </a:pPr>
            <a:r>
              <a:rPr lang="ar-AE" sz="36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دلچسپی کی سہولت کھولیں</a:t>
            </a:r>
            <a:endParaRPr lang="en-US" sz="36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" name="Text: Today">
            <a:extLst>
              <a:ext uri="{FF2B5EF4-FFF2-40B4-BE49-F238E27FC236}">
                <a16:creationId xmlns:a16="http://schemas.microsoft.com/office/drawing/2014/main" id="{C96D8E2D-63FE-3DE6-AD9F-DF6D9A55BA50}"/>
              </a:ext>
            </a:extLst>
          </p:cNvPr>
          <p:cNvSpPr txBox="1"/>
          <p:nvPr/>
        </p:nvSpPr>
        <p:spPr>
          <a:xfrm>
            <a:off x="3187700" y="7150100"/>
            <a:ext cx="2057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120"/>
              </a:lnSpc>
            </a:pPr>
            <a:r>
              <a:rPr lang="en-US" sz="2600">
                <a:solidFill>
                  <a:srgbClr val="F5E9CD"/>
                </a:solidFill>
                <a:latin typeface="Segoe UI" panose="020B0502040204020203" pitchFamily="34" charset="0"/>
              </a:rPr>
              <a:t>Today</a:t>
            </a:r>
          </a:p>
        </p:txBody>
      </p:sp>
      <p:sp>
        <p:nvSpPr>
          <p:cNvPr id="7" name="Urdu: آج">
            <a:extLst>
              <a:ext uri="{FF2B5EF4-FFF2-40B4-BE49-F238E27FC236}">
                <a16:creationId xmlns:a16="http://schemas.microsoft.com/office/drawing/2014/main" id="{C2D7614D-CB63-86A2-1ACF-DE158D19AD1C}"/>
              </a:ext>
            </a:extLst>
          </p:cNvPr>
          <p:cNvSpPr txBox="1"/>
          <p:nvPr/>
        </p:nvSpPr>
        <p:spPr>
          <a:xfrm>
            <a:off x="3187700" y="7658100"/>
            <a:ext cx="422338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960"/>
              </a:lnSpc>
            </a:pPr>
            <a:r>
              <a:rPr lang="ar-AE" sz="2200">
                <a:solidFill>
                  <a:srgbClr val="F5E9C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</a:t>
            </a:r>
            <a:endParaRPr lang="en-US" sz="2200">
              <a:solidFill>
                <a:srgbClr val="F5E9C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8" name="Text: ↗">
            <a:extLst>
              <a:ext uri="{FF2B5EF4-FFF2-40B4-BE49-F238E27FC236}">
                <a16:creationId xmlns:a16="http://schemas.microsoft.com/office/drawing/2014/main" id="{10DB52DB-8688-B307-146B-EBADDD8CBA2C}"/>
              </a:ext>
            </a:extLst>
          </p:cNvPr>
          <p:cNvSpPr txBox="1"/>
          <p:nvPr/>
        </p:nvSpPr>
        <p:spPr>
          <a:xfrm>
            <a:off x="5212358" y="71501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9" name="Text: Read">
            <a:extLst>
              <a:ext uri="{FF2B5EF4-FFF2-40B4-BE49-F238E27FC236}">
                <a16:creationId xmlns:a16="http://schemas.microsoft.com/office/drawing/2014/main" id="{8101EA79-4786-47D9-73DF-93D77EF13F10}"/>
              </a:ext>
            </a:extLst>
          </p:cNvPr>
          <p:cNvSpPr txBox="1"/>
          <p:nvPr/>
        </p:nvSpPr>
        <p:spPr>
          <a:xfrm>
            <a:off x="6184900" y="7150100"/>
            <a:ext cx="2057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120"/>
              </a:lnSpc>
            </a:pPr>
            <a:r>
              <a:rPr lang="en-US" sz="2600">
                <a:solidFill>
                  <a:srgbClr val="F5E9CD"/>
                </a:solidFill>
                <a:latin typeface="Segoe UI" panose="020B0502040204020203" pitchFamily="34" charset="0"/>
              </a:rPr>
              <a:t>Read</a:t>
            </a:r>
          </a:p>
        </p:txBody>
      </p:sp>
      <p:sp>
        <p:nvSpPr>
          <p:cNvPr id="10" name="Urdu: مطالعہ">
            <a:extLst>
              <a:ext uri="{FF2B5EF4-FFF2-40B4-BE49-F238E27FC236}">
                <a16:creationId xmlns:a16="http://schemas.microsoft.com/office/drawing/2014/main" id="{5DE888CB-D9C3-2B07-27B6-017C2181778C}"/>
              </a:ext>
            </a:extLst>
          </p:cNvPr>
          <p:cNvSpPr txBox="1"/>
          <p:nvPr/>
        </p:nvSpPr>
        <p:spPr>
          <a:xfrm>
            <a:off x="6184900" y="7658100"/>
            <a:ext cx="682688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960"/>
              </a:lnSpc>
            </a:pPr>
            <a:r>
              <a:rPr lang="ar-AE" sz="2200">
                <a:solidFill>
                  <a:srgbClr val="F5E9C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مطالعہ</a:t>
            </a:r>
            <a:endParaRPr lang="en-US" sz="2200">
              <a:solidFill>
                <a:srgbClr val="F5E9C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1" name="Text: ↗">
            <a:extLst>
              <a:ext uri="{FF2B5EF4-FFF2-40B4-BE49-F238E27FC236}">
                <a16:creationId xmlns:a16="http://schemas.microsoft.com/office/drawing/2014/main" id="{7054456D-797D-0202-7D0D-5B9735D02903}"/>
              </a:ext>
            </a:extLst>
          </p:cNvPr>
          <p:cNvSpPr txBox="1"/>
          <p:nvPr/>
        </p:nvSpPr>
        <p:spPr>
          <a:xfrm>
            <a:off x="8209558" y="71501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2" name="Text: Zikr">
            <a:extLst>
              <a:ext uri="{FF2B5EF4-FFF2-40B4-BE49-F238E27FC236}">
                <a16:creationId xmlns:a16="http://schemas.microsoft.com/office/drawing/2014/main" id="{36E193FF-5AC9-33A4-0DB6-C30CBB783793}"/>
              </a:ext>
            </a:extLst>
          </p:cNvPr>
          <p:cNvSpPr txBox="1"/>
          <p:nvPr/>
        </p:nvSpPr>
        <p:spPr>
          <a:xfrm>
            <a:off x="9182100" y="7150100"/>
            <a:ext cx="2057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120"/>
              </a:lnSpc>
            </a:pPr>
            <a:r>
              <a:rPr lang="en-US" sz="2600">
                <a:solidFill>
                  <a:srgbClr val="F5E9CD"/>
                </a:solidFill>
                <a:latin typeface="Segoe UI" panose="020B0502040204020203" pitchFamily="34" charset="0"/>
              </a:rPr>
              <a:t>Zikr</a:t>
            </a:r>
          </a:p>
        </p:txBody>
      </p:sp>
      <p:sp>
        <p:nvSpPr>
          <p:cNvPr id="13" name="Urdu: ذکر">
            <a:extLst>
              <a:ext uri="{FF2B5EF4-FFF2-40B4-BE49-F238E27FC236}">
                <a16:creationId xmlns:a16="http://schemas.microsoft.com/office/drawing/2014/main" id="{D718C70A-5A82-9E1A-57A6-43F0AFD221EC}"/>
              </a:ext>
            </a:extLst>
          </p:cNvPr>
          <p:cNvSpPr txBox="1"/>
          <p:nvPr/>
        </p:nvSpPr>
        <p:spPr>
          <a:xfrm>
            <a:off x="9182101" y="7658100"/>
            <a:ext cx="368363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960"/>
              </a:lnSpc>
            </a:pPr>
            <a:r>
              <a:rPr lang="ar-AE" sz="2200">
                <a:solidFill>
                  <a:srgbClr val="F5E9C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</a:t>
            </a:r>
            <a:endParaRPr lang="en-US" sz="2200">
              <a:solidFill>
                <a:srgbClr val="F5E9C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4" name="Text: ↗">
            <a:extLst>
              <a:ext uri="{FF2B5EF4-FFF2-40B4-BE49-F238E27FC236}">
                <a16:creationId xmlns:a16="http://schemas.microsoft.com/office/drawing/2014/main" id="{9733A0A5-B722-F1D4-45A1-13C05A7BBD77}"/>
              </a:ext>
            </a:extLst>
          </p:cNvPr>
          <p:cNvSpPr txBox="1"/>
          <p:nvPr/>
        </p:nvSpPr>
        <p:spPr>
          <a:xfrm>
            <a:off x="11206758" y="71501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5" name="Text: Discover">
            <a:extLst>
              <a:ext uri="{FF2B5EF4-FFF2-40B4-BE49-F238E27FC236}">
                <a16:creationId xmlns:a16="http://schemas.microsoft.com/office/drawing/2014/main" id="{C460F558-96E6-5C57-3E32-D4FE54E1B26C}"/>
              </a:ext>
            </a:extLst>
          </p:cNvPr>
          <p:cNvSpPr txBox="1"/>
          <p:nvPr/>
        </p:nvSpPr>
        <p:spPr>
          <a:xfrm>
            <a:off x="12179300" y="7150100"/>
            <a:ext cx="2057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120"/>
              </a:lnSpc>
            </a:pPr>
            <a:r>
              <a:rPr lang="en-US" sz="2600">
                <a:solidFill>
                  <a:srgbClr val="F5E9CD"/>
                </a:solidFill>
                <a:latin typeface="Segoe UI" panose="020B0502040204020203" pitchFamily="34" charset="0"/>
              </a:rPr>
              <a:t>Discover</a:t>
            </a:r>
          </a:p>
        </p:txBody>
      </p:sp>
      <p:sp>
        <p:nvSpPr>
          <p:cNvPr id="16" name="Urdu: دریافت">
            <a:extLst>
              <a:ext uri="{FF2B5EF4-FFF2-40B4-BE49-F238E27FC236}">
                <a16:creationId xmlns:a16="http://schemas.microsoft.com/office/drawing/2014/main" id="{1B1149EB-E716-4B3C-8DE4-BEAF0B6A78A7}"/>
              </a:ext>
            </a:extLst>
          </p:cNvPr>
          <p:cNvSpPr txBox="1"/>
          <p:nvPr/>
        </p:nvSpPr>
        <p:spPr>
          <a:xfrm>
            <a:off x="12179301" y="7658100"/>
            <a:ext cx="852551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960"/>
              </a:lnSpc>
            </a:pPr>
            <a:r>
              <a:rPr lang="ar-AE" sz="2200">
                <a:solidFill>
                  <a:srgbClr val="F5E9C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دریافت</a:t>
            </a:r>
            <a:endParaRPr lang="en-US" sz="2200">
              <a:solidFill>
                <a:srgbClr val="F5E9C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17" name="Text: ↗">
            <a:extLst>
              <a:ext uri="{FF2B5EF4-FFF2-40B4-BE49-F238E27FC236}">
                <a16:creationId xmlns:a16="http://schemas.microsoft.com/office/drawing/2014/main" id="{6C4C2AEF-9878-3F21-0970-813D79D5F573}"/>
              </a:ext>
            </a:extLst>
          </p:cNvPr>
          <p:cNvSpPr txBox="1"/>
          <p:nvPr/>
        </p:nvSpPr>
        <p:spPr>
          <a:xfrm>
            <a:off x="14203958" y="71501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18" name="Text: Halqah">
            <a:extLst>
              <a:ext uri="{FF2B5EF4-FFF2-40B4-BE49-F238E27FC236}">
                <a16:creationId xmlns:a16="http://schemas.microsoft.com/office/drawing/2014/main" id="{25C411FC-EA73-E496-200B-FFC9BCC92718}"/>
              </a:ext>
            </a:extLst>
          </p:cNvPr>
          <p:cNvSpPr txBox="1"/>
          <p:nvPr/>
        </p:nvSpPr>
        <p:spPr>
          <a:xfrm>
            <a:off x="15176500" y="7150100"/>
            <a:ext cx="2057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120"/>
              </a:lnSpc>
            </a:pPr>
            <a:r>
              <a:rPr lang="en-US" sz="2600">
                <a:solidFill>
                  <a:srgbClr val="F5E9CD"/>
                </a:solidFill>
                <a:latin typeface="Segoe UI" panose="020B0502040204020203" pitchFamily="34" charset="0"/>
              </a:rPr>
              <a:t>Halqah</a:t>
            </a:r>
          </a:p>
        </p:txBody>
      </p:sp>
      <p:sp>
        <p:nvSpPr>
          <p:cNvPr id="19" name="Urdu: حلقہ">
            <a:extLst>
              <a:ext uri="{FF2B5EF4-FFF2-40B4-BE49-F238E27FC236}">
                <a16:creationId xmlns:a16="http://schemas.microsoft.com/office/drawing/2014/main" id="{D2280689-C40E-F232-9FD2-EEA0A6D3710F}"/>
              </a:ext>
            </a:extLst>
          </p:cNvPr>
          <p:cNvSpPr txBox="1"/>
          <p:nvPr/>
        </p:nvSpPr>
        <p:spPr>
          <a:xfrm>
            <a:off x="15176501" y="7658100"/>
            <a:ext cx="458851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960"/>
              </a:lnSpc>
            </a:pPr>
            <a:r>
              <a:rPr lang="ar-AE" sz="2200">
                <a:solidFill>
                  <a:srgbClr val="F5E9CD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حلقہ</a:t>
            </a:r>
            <a:endParaRPr lang="en-US" sz="2200">
              <a:solidFill>
                <a:srgbClr val="F5E9CD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0" name="Text: ↗">
            <a:extLst>
              <a:ext uri="{FF2B5EF4-FFF2-40B4-BE49-F238E27FC236}">
                <a16:creationId xmlns:a16="http://schemas.microsoft.com/office/drawing/2014/main" id="{890E4408-3DD1-6FBE-2FB2-622F052B1B0E}"/>
              </a:ext>
            </a:extLst>
          </p:cNvPr>
          <p:cNvSpPr txBox="1"/>
          <p:nvPr/>
        </p:nvSpPr>
        <p:spPr>
          <a:xfrm>
            <a:off x="17201158" y="71501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1" name="Text: Explore the complete feature tree">
            <a:extLst>
              <a:ext uri="{FF2B5EF4-FFF2-40B4-BE49-F238E27FC236}">
                <a16:creationId xmlns:a16="http://schemas.microsoft.com/office/drawing/2014/main" id="{E7B12E8E-13A3-36CE-F64E-CEB5EB3DAF9D}"/>
              </a:ext>
            </a:extLst>
          </p:cNvPr>
          <p:cNvSpPr txBox="1"/>
          <p:nvPr/>
        </p:nvSpPr>
        <p:spPr>
          <a:xfrm>
            <a:off x="6680200" y="8902700"/>
            <a:ext cx="7061200" cy="5969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760"/>
              </a:lnSpc>
            </a:pPr>
            <a:r>
              <a:rPr lang="en-US" sz="2300">
                <a:solidFill>
                  <a:srgbClr val="E7C978"/>
                </a:solidFill>
                <a:latin typeface="Segoe UI" panose="020B0502040204020203" pitchFamily="34" charset="0"/>
              </a:rPr>
              <a:t>Explore the complete feature tree</a:t>
            </a:r>
          </a:p>
        </p:txBody>
      </p:sp>
      <p:sp>
        <p:nvSpPr>
          <p:cNvPr id="22" name="Urdu: تمام سہولتوں کا مکمل نقشہ دیکھیں">
            <a:extLst>
              <a:ext uri="{FF2B5EF4-FFF2-40B4-BE49-F238E27FC236}">
                <a16:creationId xmlns:a16="http://schemas.microsoft.com/office/drawing/2014/main" id="{C2BF0E71-430B-E110-98BC-17EAA5517966}"/>
              </a:ext>
            </a:extLst>
          </p:cNvPr>
          <p:cNvSpPr txBox="1"/>
          <p:nvPr/>
        </p:nvSpPr>
        <p:spPr>
          <a:xfrm>
            <a:off x="6680200" y="9359900"/>
            <a:ext cx="7061200" cy="70604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 rtl="1">
              <a:lnSpc>
                <a:spcPts val="3960"/>
              </a:lnSpc>
            </a:pPr>
            <a:r>
              <a:rPr lang="ar-AE" sz="2200">
                <a:solidFill>
                  <a:srgbClr val="E7C97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تمام سہولتوں کا مکمل نقشہ دیکھیں</a:t>
            </a:r>
            <a:endParaRPr lang="en-US" sz="2200">
              <a:solidFill>
                <a:srgbClr val="E7C97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3" name="Text: English &amp; Urdu · Original Silsila resources · Daily practice">
            <a:extLst>
              <a:ext uri="{FF2B5EF4-FFF2-40B4-BE49-F238E27FC236}">
                <a16:creationId xmlns:a16="http://schemas.microsoft.com/office/drawing/2014/main" id="{3F13E249-CBDE-5057-A7ED-32BA0FDB96A0}"/>
              </a:ext>
            </a:extLst>
          </p:cNvPr>
          <p:cNvSpPr txBox="1"/>
          <p:nvPr/>
        </p:nvSpPr>
        <p:spPr>
          <a:xfrm>
            <a:off x="4826000" y="10121900"/>
            <a:ext cx="10769600" cy="4699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920"/>
              </a:lnSpc>
            </a:pPr>
            <a:r>
              <a:rPr lang="en-US" sz="1600">
                <a:solidFill>
                  <a:srgbClr val="FBF5E6"/>
                </a:solidFill>
                <a:latin typeface="Segoe UI" panose="020B0502040204020203" pitchFamily="34" charset="0"/>
              </a:rPr>
              <a:t>English &amp; Urdu · Original Silsila resources · Daily practice</a:t>
            </a:r>
          </a:p>
        </p:txBody>
      </p:sp>
      <p:sp>
        <p:nvSpPr>
          <p:cNvPr id="24" name="Text: SILSILA NAQSHBANDIA OWAISIAH">
            <a:extLst>
              <a:ext uri="{FF2B5EF4-FFF2-40B4-BE49-F238E27FC236}">
                <a16:creationId xmlns:a16="http://schemas.microsoft.com/office/drawing/2014/main" id="{63147D0C-6B39-9090-5D9B-DFD1343908B2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B2C4B4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25" name="Text: App map">
            <a:extLst>
              <a:ext uri="{FF2B5EF4-FFF2-40B4-BE49-F238E27FC236}">
                <a16:creationId xmlns:a16="http://schemas.microsoft.com/office/drawing/2014/main" id="{7D9BD3BF-F89B-8A29-BC1F-95515AAD5A2E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26" name="Text: All features">
            <a:extLst>
              <a:ext uri="{FF2B5EF4-FFF2-40B4-BE49-F238E27FC236}">
                <a16:creationId xmlns:a16="http://schemas.microsoft.com/office/drawing/2014/main" id="{A1258E1E-6302-3A05-9B86-9EA36833398C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27" name="Text: 21 / 35">
            <a:extLst>
              <a:ext uri="{FF2B5EF4-FFF2-40B4-BE49-F238E27FC236}">
                <a16:creationId xmlns:a16="http://schemas.microsoft.com/office/drawing/2014/main" id="{2AE565ED-9A77-525A-C088-C7D20D0442D5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B2C4B4"/>
                </a:solidFill>
                <a:latin typeface="Segoe UI" panose="020B0502040204020203" pitchFamily="34" charset="0"/>
              </a:rPr>
              <a:t>21 / 35</a:t>
            </a:r>
          </a:p>
        </p:txBody>
      </p:sp>
      <p:sp>
        <p:nvSpPr>
          <p:cNvPr id="28" name="Text: ‹">
            <a:extLst>
              <a:ext uri="{FF2B5EF4-FFF2-40B4-BE49-F238E27FC236}">
                <a16:creationId xmlns:a16="http://schemas.microsoft.com/office/drawing/2014/main" id="{BADD9F9D-A704-6441-1E2E-338369972642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29" name="Text: ›">
            <a:extLst>
              <a:ext uri="{FF2B5EF4-FFF2-40B4-BE49-F238E27FC236}">
                <a16:creationId xmlns:a16="http://schemas.microsoft.com/office/drawing/2014/main" id="{BB101637-F3FF-9564-56C1-96D115A5EA2F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B2C4B4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30" name="Explore: screen=today-light-en">
            <a:hlinkClick r:id="rId4"/>
            <a:extLst>
              <a:ext uri="{FF2B5EF4-FFF2-40B4-BE49-F238E27FC236}">
                <a16:creationId xmlns:a16="http://schemas.microsoft.com/office/drawing/2014/main" id="{98EF58F2-7640-DBC1-E026-508645B93079}"/>
              </a:ext>
            </a:extLst>
          </p:cNvPr>
          <p:cNvSpPr/>
          <p:nvPr/>
        </p:nvSpPr>
        <p:spPr>
          <a:xfrm>
            <a:off x="2794000" y="6921500"/>
            <a:ext cx="2743200" cy="13791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xplore: screen=quran-en">
            <a:hlinkClick r:id="rId5"/>
            <a:extLst>
              <a:ext uri="{FF2B5EF4-FFF2-40B4-BE49-F238E27FC236}">
                <a16:creationId xmlns:a16="http://schemas.microsoft.com/office/drawing/2014/main" id="{76F997E8-E336-5217-398A-16E391122818}"/>
              </a:ext>
            </a:extLst>
          </p:cNvPr>
          <p:cNvSpPr/>
          <p:nvPr/>
        </p:nvSpPr>
        <p:spPr>
          <a:xfrm>
            <a:off x="5791200" y="6921500"/>
            <a:ext cx="2743200" cy="13791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xplore: screen=zikr-en">
            <a:hlinkClick r:id="rId6"/>
            <a:extLst>
              <a:ext uri="{FF2B5EF4-FFF2-40B4-BE49-F238E27FC236}">
                <a16:creationId xmlns:a16="http://schemas.microsoft.com/office/drawing/2014/main" id="{12077DA1-6A8F-1C3E-609E-EFBDCB0C4442}"/>
              </a:ext>
            </a:extLst>
          </p:cNvPr>
          <p:cNvSpPr/>
          <p:nvPr/>
        </p:nvSpPr>
        <p:spPr>
          <a:xfrm>
            <a:off x="8788400" y="6921500"/>
            <a:ext cx="2743200" cy="13791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xplore: screen=media-en">
            <a:hlinkClick r:id="rId7"/>
            <a:extLst>
              <a:ext uri="{FF2B5EF4-FFF2-40B4-BE49-F238E27FC236}">
                <a16:creationId xmlns:a16="http://schemas.microsoft.com/office/drawing/2014/main" id="{E8BD96CB-F0DE-95ED-10D4-A351888A5036}"/>
              </a:ext>
            </a:extLst>
          </p:cNvPr>
          <p:cNvSpPr/>
          <p:nvPr/>
        </p:nvSpPr>
        <p:spPr>
          <a:xfrm>
            <a:off x="11785600" y="6921500"/>
            <a:ext cx="2743200" cy="13791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xplore: screen=groups-en">
            <a:hlinkClick r:id="rId8"/>
            <a:extLst>
              <a:ext uri="{FF2B5EF4-FFF2-40B4-BE49-F238E27FC236}">
                <a16:creationId xmlns:a16="http://schemas.microsoft.com/office/drawing/2014/main" id="{9D877268-FDE4-B23B-62A0-5D607015DA53}"/>
              </a:ext>
            </a:extLst>
          </p:cNvPr>
          <p:cNvSpPr/>
          <p:nvPr/>
        </p:nvSpPr>
        <p:spPr>
          <a:xfrm>
            <a:off x="14782800" y="6921500"/>
            <a:ext cx="2743200" cy="13791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re: features">
            <a:hlinkClick r:id="rId9"/>
            <a:extLst>
              <a:ext uri="{FF2B5EF4-FFF2-40B4-BE49-F238E27FC236}">
                <a16:creationId xmlns:a16="http://schemas.microsoft.com/office/drawing/2014/main" id="{70C5B97F-2F1C-EC48-7C56-14E09D920E01}"/>
              </a:ext>
            </a:extLst>
          </p:cNvPr>
          <p:cNvSpPr/>
          <p:nvPr/>
        </p:nvSpPr>
        <p:spPr>
          <a:xfrm>
            <a:off x="6604000" y="8890000"/>
            <a:ext cx="7112000" cy="921941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Navigate: architecture">
            <a:hlinkClick r:id="rId10" action="ppaction://hlinksldjump"/>
            <a:extLst>
              <a:ext uri="{FF2B5EF4-FFF2-40B4-BE49-F238E27FC236}">
                <a16:creationId xmlns:a16="http://schemas.microsoft.com/office/drawing/2014/main" id="{8D38F283-9D5E-5952-CA77-BF265B13F405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re: features">
            <a:hlinkClick r:id="rId9"/>
            <a:extLst>
              <a:ext uri="{FF2B5EF4-FFF2-40B4-BE49-F238E27FC236}">
                <a16:creationId xmlns:a16="http://schemas.microsoft.com/office/drawing/2014/main" id="{C3CF73A0-769F-1CE9-70AF-0E663BD833EE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Navigate: your-way">
            <a:hlinkClick r:id="rId11" action="ppaction://hlinksldjump"/>
            <a:extLst>
              <a:ext uri="{FF2B5EF4-FFF2-40B4-BE49-F238E27FC236}">
                <a16:creationId xmlns:a16="http://schemas.microsoft.com/office/drawing/2014/main" id="{49D38B9B-9C3D-6F79-80CC-71DF48DA0850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Navigate: tree-1">
            <a:hlinkClick r:id="rId12" action="ppaction://hlinksldjump"/>
            <a:extLst>
              <a:ext uri="{FF2B5EF4-FFF2-40B4-BE49-F238E27FC236}">
                <a16:creationId xmlns:a16="http://schemas.microsoft.com/office/drawing/2014/main" id="{786D3C1D-396A-095D-1F08-526B5CE0B23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04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1C6F7731-3A2A-A92B-B150-FABF795DA29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C43B67AA-006B-2E8A-BA8E-9A723CE88049}"/>
              </a:ext>
            </a:extLst>
          </p:cNvPr>
          <p:cNvCxnSpPr/>
          <p:nvPr/>
        </p:nvCxnSpPr>
        <p:spPr>
          <a:xfrm>
            <a:off x="1206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C37632A4-BCE0-CB83-D80D-828A247C2005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A3FF65E4-AF6F-8622-6368-10CB44DD756C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5D547478-53B0-3F22-A3B8-D1DB429BBEB4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79948241-21B2-B586-8246-53776D9931ED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FECAD30C-AA67-9FDF-DB8F-7BE448BDF501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8514D9AD-D619-129E-34A2-D50DD73A1C6D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63BC2814-708A-D362-7FBD-012E20CA166A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7BBAEEEE-46E6-7C8F-91D8-1E2F6B66C2AC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65D2B9AC-CEF9-0C13-0D07-A1939E71FCF0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040F88E4-ABA4-1A8A-93D3-178D0EED6AB8}"/>
              </a:ext>
            </a:extLst>
          </p:cNvPr>
          <p:cNvCxnSpPr/>
          <p:nvPr/>
        </p:nvCxnSpPr>
        <p:spPr>
          <a:xfrm>
            <a:off x="1206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563450F9-84A9-9DF7-FE4B-E5FF299A8BA9}"/>
              </a:ext>
            </a:extLst>
          </p:cNvPr>
          <p:cNvCxnSpPr/>
          <p:nvPr/>
        </p:nvCxnSpPr>
        <p:spPr>
          <a:xfrm>
            <a:off x="11112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FAFB31A3-FE48-C6DA-D0A7-D1F0087B9E28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602AEE64-BD2A-BBC6-D947-0CCCA77200A7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8CC4095B-99E9-3BDB-2681-FD1EAFF5175F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A1AC190C-431F-D633-56F5-03B7916CD3B5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3A0681FC-D2DA-BF3A-5EF3-49B840479770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5D5A81A9-7E35-B022-C87A-479E346B332A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CE299A6C-553D-90CF-4347-F0523CB3F32F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DFF8E006-7C5A-DD04-FE87-A46D24697A8B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: DARUL IRFAN">
            <a:extLst>
              <a:ext uri="{FF2B5EF4-FFF2-40B4-BE49-F238E27FC236}">
                <a16:creationId xmlns:a16="http://schemas.microsoft.com/office/drawing/2014/main" id="{93F7774B-06F9-E67C-CBA0-639E4E12911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5" name="Text: FEATURE ARCHITECTURE">
            <a:extLst>
              <a:ext uri="{FF2B5EF4-FFF2-40B4-BE49-F238E27FC236}">
                <a16:creationId xmlns:a16="http://schemas.microsoft.com/office/drawing/2014/main" id="{87EF0704-5EDC-1FD7-039C-AFB65F70CE05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6" name="Text: Darul Irfan / Today + Today’s Light">
            <a:extLst>
              <a:ext uri="{FF2B5EF4-FFF2-40B4-BE49-F238E27FC236}">
                <a16:creationId xmlns:a16="http://schemas.microsoft.com/office/drawing/2014/main" id="{E4770847-1B17-AE9A-CFE5-7CF7856354DF}"/>
              </a:ext>
            </a:extLst>
          </p:cNvPr>
          <p:cNvSpPr txBox="1"/>
          <p:nvPr/>
        </p:nvSpPr>
        <p:spPr>
          <a:xfrm>
            <a:off x="965200" y="1295400"/>
            <a:ext cx="6919151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Today + Today’s Light</a:t>
            </a:r>
          </a:p>
        </p:txBody>
      </p:sp>
      <p:sp>
        <p:nvSpPr>
          <p:cNvPr id="27" name="Urdu: آج / آج کی روشنی">
            <a:extLst>
              <a:ext uri="{FF2B5EF4-FFF2-40B4-BE49-F238E27FC236}">
                <a16:creationId xmlns:a16="http://schemas.microsoft.com/office/drawing/2014/main" id="{FE362256-1E57-27A6-D262-DEF8FC008332}"/>
              </a:ext>
            </a:extLst>
          </p:cNvPr>
          <p:cNvSpPr txBox="1"/>
          <p:nvPr/>
        </p:nvSpPr>
        <p:spPr>
          <a:xfrm>
            <a:off x="965200" y="1943100"/>
            <a:ext cx="2238439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/ آج کی روشنی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Today">
            <a:extLst>
              <a:ext uri="{FF2B5EF4-FFF2-40B4-BE49-F238E27FC236}">
                <a16:creationId xmlns:a16="http://schemas.microsoft.com/office/drawing/2014/main" id="{D888B126-3817-AB8C-79BC-C953D78FB468}"/>
              </a:ext>
            </a:extLst>
          </p:cNvPr>
          <p:cNvSpPr txBox="1"/>
          <p:nvPr/>
        </p:nvSpPr>
        <p:spPr>
          <a:xfrm>
            <a:off x="1079500" y="2654300"/>
            <a:ext cx="989965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Today</a:t>
            </a:r>
          </a:p>
        </p:txBody>
      </p:sp>
      <p:sp>
        <p:nvSpPr>
          <p:cNvPr id="29" name="Urdu: آج">
            <a:extLst>
              <a:ext uri="{FF2B5EF4-FFF2-40B4-BE49-F238E27FC236}">
                <a16:creationId xmlns:a16="http://schemas.microsoft.com/office/drawing/2014/main" id="{A1FD5FFE-25EF-ACFA-F91A-7BB21A8EB80B}"/>
              </a:ext>
            </a:extLst>
          </p:cNvPr>
          <p:cNvSpPr txBox="1"/>
          <p:nvPr/>
        </p:nvSpPr>
        <p:spPr>
          <a:xfrm>
            <a:off x="2249488" y="2724150"/>
            <a:ext cx="3890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↗">
            <a:extLst>
              <a:ext uri="{FF2B5EF4-FFF2-40B4-BE49-F238E27FC236}">
                <a16:creationId xmlns:a16="http://schemas.microsoft.com/office/drawing/2014/main" id="{F6E210E9-B91A-95F1-B001-9E99F27153D6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1" name="Text: Next prayer and live countdown">
            <a:extLst>
              <a:ext uri="{FF2B5EF4-FFF2-40B4-BE49-F238E27FC236}">
                <a16:creationId xmlns:a16="http://schemas.microsoft.com/office/drawing/2014/main" id="{9EDD1BA6-1B5F-426D-4754-306022601F11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Next prayer and live countdown</a:t>
            </a:r>
          </a:p>
        </p:txBody>
      </p:sp>
      <p:sp>
        <p:nvSpPr>
          <p:cNvPr id="32" name="Urdu: اگلی نماز اور باقی وقت">
            <a:extLst>
              <a:ext uri="{FF2B5EF4-FFF2-40B4-BE49-F238E27FC236}">
                <a16:creationId xmlns:a16="http://schemas.microsoft.com/office/drawing/2014/main" id="{D6C53AE8-23D2-F984-C8A1-4790D3BBB98B}"/>
              </a:ext>
            </a:extLst>
          </p:cNvPr>
          <p:cNvSpPr txBox="1"/>
          <p:nvPr/>
        </p:nvSpPr>
        <p:spPr>
          <a:xfrm>
            <a:off x="1536701" y="3704431"/>
            <a:ext cx="16637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اگلی نماز اور باقی وقت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Local date, time and city">
            <a:extLst>
              <a:ext uri="{FF2B5EF4-FFF2-40B4-BE49-F238E27FC236}">
                <a16:creationId xmlns:a16="http://schemas.microsoft.com/office/drawing/2014/main" id="{681D0D8D-3AEA-E4BE-9A0E-28A1F79EA574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Local date, time and city</a:t>
            </a:r>
          </a:p>
        </p:txBody>
      </p:sp>
      <p:sp>
        <p:nvSpPr>
          <p:cNvPr id="34" name="Urdu: مقامی تاریخ، وقت اور شہر">
            <a:extLst>
              <a:ext uri="{FF2B5EF4-FFF2-40B4-BE49-F238E27FC236}">
                <a16:creationId xmlns:a16="http://schemas.microsoft.com/office/drawing/2014/main" id="{557F9720-1EF8-6150-E84A-17D37652B915}"/>
              </a:ext>
            </a:extLst>
          </p:cNvPr>
          <p:cNvSpPr txBox="1"/>
          <p:nvPr/>
        </p:nvSpPr>
        <p:spPr>
          <a:xfrm>
            <a:off x="1536700" y="4364831"/>
            <a:ext cx="1990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تاریخ، وقت اور شہر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Full Hijri month and date">
            <a:extLst>
              <a:ext uri="{FF2B5EF4-FFF2-40B4-BE49-F238E27FC236}">
                <a16:creationId xmlns:a16="http://schemas.microsoft.com/office/drawing/2014/main" id="{6513CD68-DC98-F69F-CB8C-00CF44FA048A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Full Hijri month and date</a:t>
            </a:r>
          </a:p>
        </p:txBody>
      </p:sp>
      <p:sp>
        <p:nvSpPr>
          <p:cNvPr id="36" name="Urdu: مکمل اسلامی تاریخ">
            <a:extLst>
              <a:ext uri="{FF2B5EF4-FFF2-40B4-BE49-F238E27FC236}">
                <a16:creationId xmlns:a16="http://schemas.microsoft.com/office/drawing/2014/main" id="{ED1246E3-C1EA-702E-B4B7-51E440335A08}"/>
              </a:ext>
            </a:extLst>
          </p:cNvPr>
          <p:cNvSpPr txBox="1"/>
          <p:nvPr/>
        </p:nvSpPr>
        <p:spPr>
          <a:xfrm>
            <a:off x="1536701" y="5025231"/>
            <a:ext cx="13796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مکمل اسلامی تاریخ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Local moon-sighting correction">
            <a:extLst>
              <a:ext uri="{FF2B5EF4-FFF2-40B4-BE49-F238E27FC236}">
                <a16:creationId xmlns:a16="http://schemas.microsoft.com/office/drawing/2014/main" id="{E0DF0AE4-B67E-DF7F-FFD3-86D7B1881339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Local moon-sighting correction</a:t>
            </a:r>
          </a:p>
        </p:txBody>
      </p:sp>
      <p:sp>
        <p:nvSpPr>
          <p:cNvPr id="38" name="Urdu: مقامی چاند کے مطابق تاریخ درست کریں">
            <a:extLst>
              <a:ext uri="{FF2B5EF4-FFF2-40B4-BE49-F238E27FC236}">
                <a16:creationId xmlns:a16="http://schemas.microsoft.com/office/drawing/2014/main" id="{99439535-CE7B-D250-B70F-301F5A3E6CCE}"/>
              </a:ext>
            </a:extLst>
          </p:cNvPr>
          <p:cNvSpPr txBox="1"/>
          <p:nvPr/>
        </p:nvSpPr>
        <p:spPr>
          <a:xfrm>
            <a:off x="1536701" y="5685631"/>
            <a:ext cx="30671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چاند کے مطابق تاریخ درست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Local weather in °F or °C">
            <a:extLst>
              <a:ext uri="{FF2B5EF4-FFF2-40B4-BE49-F238E27FC236}">
                <a16:creationId xmlns:a16="http://schemas.microsoft.com/office/drawing/2014/main" id="{D177FADB-E734-0F17-50DF-756D8B6B9594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Local weather in °F or °C</a:t>
            </a:r>
          </a:p>
        </p:txBody>
      </p:sp>
      <p:sp>
        <p:nvSpPr>
          <p:cNvPr id="40" name="Urdu: مقامی موسم، فون کے مطابق درجۂ حرارت">
            <a:extLst>
              <a:ext uri="{FF2B5EF4-FFF2-40B4-BE49-F238E27FC236}">
                <a16:creationId xmlns:a16="http://schemas.microsoft.com/office/drawing/2014/main" id="{9B4161D4-C5C4-090A-654C-7878AE403D34}"/>
              </a:ext>
            </a:extLst>
          </p:cNvPr>
          <p:cNvSpPr txBox="1"/>
          <p:nvPr/>
        </p:nvSpPr>
        <p:spPr>
          <a:xfrm>
            <a:off x="1536701" y="6346031"/>
            <a:ext cx="31893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موسم، فون کے مطابق درجۂ حرارت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Upcoming Zikr and Live Now">
            <a:extLst>
              <a:ext uri="{FF2B5EF4-FFF2-40B4-BE49-F238E27FC236}">
                <a16:creationId xmlns:a16="http://schemas.microsoft.com/office/drawing/2014/main" id="{AD1FAFC0-B614-E50A-CF13-4DF6F3E85679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Upcoming Zikr and Live Now</a:t>
            </a:r>
          </a:p>
        </p:txBody>
      </p:sp>
      <p:sp>
        <p:nvSpPr>
          <p:cNvPr id="42" name="Urdu: آنے والے ذکر اور لائیو ذکر کی اطلاع">
            <a:extLst>
              <a:ext uri="{FF2B5EF4-FFF2-40B4-BE49-F238E27FC236}">
                <a16:creationId xmlns:a16="http://schemas.microsoft.com/office/drawing/2014/main" id="{0E16493E-F9BC-2AAB-C28E-7C4F4641E477}"/>
              </a:ext>
            </a:extLst>
          </p:cNvPr>
          <p:cNvSpPr txBox="1"/>
          <p:nvPr/>
        </p:nvSpPr>
        <p:spPr>
          <a:xfrm>
            <a:off x="1536701" y="7006431"/>
            <a:ext cx="26861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آنے والے ذکر اور لائیو ذکر کی اطلاع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App update notice">
            <a:extLst>
              <a:ext uri="{FF2B5EF4-FFF2-40B4-BE49-F238E27FC236}">
                <a16:creationId xmlns:a16="http://schemas.microsoft.com/office/drawing/2014/main" id="{9393E068-70D1-9B30-6A72-7C38605200C5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App update notice</a:t>
            </a:r>
          </a:p>
        </p:txBody>
      </p:sp>
      <p:sp>
        <p:nvSpPr>
          <p:cNvPr id="44" name="Urdu: نئے اپ ڈیٹ کی اطلاع">
            <a:extLst>
              <a:ext uri="{FF2B5EF4-FFF2-40B4-BE49-F238E27FC236}">
                <a16:creationId xmlns:a16="http://schemas.microsoft.com/office/drawing/2014/main" id="{E132BDF8-3F7A-0842-8492-5C08E8045231}"/>
              </a:ext>
            </a:extLst>
          </p:cNvPr>
          <p:cNvSpPr txBox="1"/>
          <p:nvPr/>
        </p:nvSpPr>
        <p:spPr>
          <a:xfrm>
            <a:off x="1536701" y="7666831"/>
            <a:ext cx="18241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نئے اپ ڈیٹ کی اطلاع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Quick language switch and search">
            <a:extLst>
              <a:ext uri="{FF2B5EF4-FFF2-40B4-BE49-F238E27FC236}">
                <a16:creationId xmlns:a16="http://schemas.microsoft.com/office/drawing/2014/main" id="{A602A2ED-365E-1B5D-B199-63D2FF3EA39B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Quick language switch and search</a:t>
            </a:r>
          </a:p>
        </p:txBody>
      </p:sp>
      <p:sp>
        <p:nvSpPr>
          <p:cNvPr id="46" name="Urdu: زبان بدلیں یا تلاش کریں">
            <a:extLst>
              <a:ext uri="{FF2B5EF4-FFF2-40B4-BE49-F238E27FC236}">
                <a16:creationId xmlns:a16="http://schemas.microsoft.com/office/drawing/2014/main" id="{53044754-3DC1-B340-8296-7AE6BEFE4D62}"/>
              </a:ext>
            </a:extLst>
          </p:cNvPr>
          <p:cNvSpPr txBox="1"/>
          <p:nvPr/>
        </p:nvSpPr>
        <p:spPr>
          <a:xfrm>
            <a:off x="1536701" y="8327231"/>
            <a:ext cx="1892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زبان بدلیں یا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Resume reading or listening">
            <a:extLst>
              <a:ext uri="{FF2B5EF4-FFF2-40B4-BE49-F238E27FC236}">
                <a16:creationId xmlns:a16="http://schemas.microsoft.com/office/drawing/2014/main" id="{F70CB2C1-532F-7097-5D55-BE8835FDA6AA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Resume reading or listening</a:t>
            </a:r>
          </a:p>
        </p:txBody>
      </p:sp>
      <p:sp>
        <p:nvSpPr>
          <p:cNvPr id="48" name="Urdu: مطالعہ یا آڈیو وہیں سے جاری رکھیں">
            <a:extLst>
              <a:ext uri="{FF2B5EF4-FFF2-40B4-BE49-F238E27FC236}">
                <a16:creationId xmlns:a16="http://schemas.microsoft.com/office/drawing/2014/main" id="{7FFB9D51-CC22-CF9A-3ABA-2708FFD531B3}"/>
              </a:ext>
            </a:extLst>
          </p:cNvPr>
          <p:cNvSpPr txBox="1"/>
          <p:nvPr/>
        </p:nvSpPr>
        <p:spPr>
          <a:xfrm>
            <a:off x="1536701" y="8987631"/>
            <a:ext cx="25718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مطالعہ یا آڈیو وہیں سے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Home-screen widget guidance">
            <a:extLst>
              <a:ext uri="{FF2B5EF4-FFF2-40B4-BE49-F238E27FC236}">
                <a16:creationId xmlns:a16="http://schemas.microsoft.com/office/drawing/2014/main" id="{FE9E7551-C866-3A8A-1D5D-FA51DB28BD04}"/>
              </a:ext>
            </a:extLst>
          </p:cNvPr>
          <p:cNvSpPr txBox="1"/>
          <p:nvPr/>
        </p:nvSpPr>
        <p:spPr>
          <a:xfrm>
            <a:off x="1536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Home-screen widget guidance</a:t>
            </a:r>
          </a:p>
        </p:txBody>
      </p:sp>
      <p:sp>
        <p:nvSpPr>
          <p:cNvPr id="50" name="Urdu: ہوم اسکرین ویجٹ لگانے کا طریقہ">
            <a:extLst>
              <a:ext uri="{FF2B5EF4-FFF2-40B4-BE49-F238E27FC236}">
                <a16:creationId xmlns:a16="http://schemas.microsoft.com/office/drawing/2014/main" id="{35E4AACB-7109-8D8C-6363-AE4281363472}"/>
              </a:ext>
            </a:extLst>
          </p:cNvPr>
          <p:cNvSpPr txBox="1"/>
          <p:nvPr/>
        </p:nvSpPr>
        <p:spPr>
          <a:xfrm>
            <a:off x="1536701" y="9648031"/>
            <a:ext cx="26162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ہوم اسکرین ویجٹ لگانے کا طریقہ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1" name="Text: Today’s Light">
            <a:extLst>
              <a:ext uri="{FF2B5EF4-FFF2-40B4-BE49-F238E27FC236}">
                <a16:creationId xmlns:a16="http://schemas.microsoft.com/office/drawing/2014/main" id="{61DDA4F5-81DB-A7B5-2648-8DA05AD8AF1F}"/>
              </a:ext>
            </a:extLst>
          </p:cNvPr>
          <p:cNvSpPr txBox="1"/>
          <p:nvPr/>
        </p:nvSpPr>
        <p:spPr>
          <a:xfrm>
            <a:off x="10985500" y="2654300"/>
            <a:ext cx="2001901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Today’s Light</a:t>
            </a:r>
          </a:p>
        </p:txBody>
      </p:sp>
      <p:sp>
        <p:nvSpPr>
          <p:cNvPr id="52" name="Urdu: آج کی روشنی">
            <a:extLst>
              <a:ext uri="{FF2B5EF4-FFF2-40B4-BE49-F238E27FC236}">
                <a16:creationId xmlns:a16="http://schemas.microsoft.com/office/drawing/2014/main" id="{D2B8B7D5-C884-0500-5711-EAAF19ED37B8}"/>
              </a:ext>
            </a:extLst>
          </p:cNvPr>
          <p:cNvSpPr txBox="1"/>
          <p:nvPr/>
        </p:nvSpPr>
        <p:spPr>
          <a:xfrm>
            <a:off x="13168314" y="2724150"/>
            <a:ext cx="122085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روشنی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3" name="Text: ↗">
            <a:extLst>
              <a:ext uri="{FF2B5EF4-FFF2-40B4-BE49-F238E27FC236}">
                <a16:creationId xmlns:a16="http://schemas.microsoft.com/office/drawing/2014/main" id="{7D312095-9057-0C16-7DC9-D9136928723E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4" name="Text: Ayah of the day">
            <a:extLst>
              <a:ext uri="{FF2B5EF4-FFF2-40B4-BE49-F238E27FC236}">
                <a16:creationId xmlns:a16="http://schemas.microsoft.com/office/drawing/2014/main" id="{EFE4A5D1-231E-D5DB-798B-942383340A17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Ayah of the day</a:t>
            </a:r>
          </a:p>
        </p:txBody>
      </p:sp>
      <p:sp>
        <p:nvSpPr>
          <p:cNvPr id="55" name="Urdu: آج کی آیت">
            <a:extLst>
              <a:ext uri="{FF2B5EF4-FFF2-40B4-BE49-F238E27FC236}">
                <a16:creationId xmlns:a16="http://schemas.microsoft.com/office/drawing/2014/main" id="{50A02D02-7CB2-3FD5-7575-E192FAF96358}"/>
              </a:ext>
            </a:extLst>
          </p:cNvPr>
          <p:cNvSpPr txBox="1"/>
          <p:nvPr/>
        </p:nvSpPr>
        <p:spPr>
          <a:xfrm>
            <a:off x="11442701" y="3704431"/>
            <a:ext cx="9271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آیت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Tafsir directly from the daily ayah">
            <a:extLst>
              <a:ext uri="{FF2B5EF4-FFF2-40B4-BE49-F238E27FC236}">
                <a16:creationId xmlns:a16="http://schemas.microsoft.com/office/drawing/2014/main" id="{4D0A3254-0001-88DE-E322-36EEDAD6C6A4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Tafsir directly from the daily ayah</a:t>
            </a:r>
          </a:p>
        </p:txBody>
      </p:sp>
      <p:sp>
        <p:nvSpPr>
          <p:cNvPr id="57" name="Urdu: آج کی آیت سے براہِ راست تفسیر">
            <a:extLst>
              <a:ext uri="{FF2B5EF4-FFF2-40B4-BE49-F238E27FC236}">
                <a16:creationId xmlns:a16="http://schemas.microsoft.com/office/drawing/2014/main" id="{EDE644EE-9B07-5FD3-6F5B-B702F48AD9C8}"/>
              </a:ext>
            </a:extLst>
          </p:cNvPr>
          <p:cNvSpPr txBox="1"/>
          <p:nvPr/>
        </p:nvSpPr>
        <p:spPr>
          <a:xfrm>
            <a:off x="11442700" y="4364831"/>
            <a:ext cx="2498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آیت سے براہِ راست تفسیر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Hadith of the day">
            <a:extLst>
              <a:ext uri="{FF2B5EF4-FFF2-40B4-BE49-F238E27FC236}">
                <a16:creationId xmlns:a16="http://schemas.microsoft.com/office/drawing/2014/main" id="{34767304-F2C7-4B79-DAA4-42ECD40BA4BB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Hadith of the day</a:t>
            </a:r>
          </a:p>
        </p:txBody>
      </p:sp>
      <p:sp>
        <p:nvSpPr>
          <p:cNvPr id="59" name="Urdu: آج کی حدیث">
            <a:extLst>
              <a:ext uri="{FF2B5EF4-FFF2-40B4-BE49-F238E27FC236}">
                <a16:creationId xmlns:a16="http://schemas.microsoft.com/office/drawing/2014/main" id="{4B069E1C-B72B-AA08-2AEB-84359938615E}"/>
              </a:ext>
            </a:extLst>
          </p:cNvPr>
          <p:cNvSpPr txBox="1"/>
          <p:nvPr/>
        </p:nvSpPr>
        <p:spPr>
          <a:xfrm>
            <a:off x="11442701" y="5025231"/>
            <a:ext cx="10668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کی حدیث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A saying from the Silsila">
            <a:extLst>
              <a:ext uri="{FF2B5EF4-FFF2-40B4-BE49-F238E27FC236}">
                <a16:creationId xmlns:a16="http://schemas.microsoft.com/office/drawing/2014/main" id="{7999568F-7A7C-1CEC-313F-EC29027FD336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 saying from the Silsila</a:t>
            </a:r>
          </a:p>
        </p:txBody>
      </p:sp>
      <p:sp>
        <p:nvSpPr>
          <p:cNvPr id="61" name="Urdu: سلسلے کا روزانہ قول">
            <a:extLst>
              <a:ext uri="{FF2B5EF4-FFF2-40B4-BE49-F238E27FC236}">
                <a16:creationId xmlns:a16="http://schemas.microsoft.com/office/drawing/2014/main" id="{912ED843-493C-23ED-C393-4F061606803F}"/>
              </a:ext>
            </a:extLst>
          </p:cNvPr>
          <p:cNvSpPr txBox="1"/>
          <p:nvPr/>
        </p:nvSpPr>
        <p:spPr>
          <a:xfrm>
            <a:off x="11442700" y="5685631"/>
            <a:ext cx="14764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کا روزانہ قول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Dua with Arabic and translation">
            <a:extLst>
              <a:ext uri="{FF2B5EF4-FFF2-40B4-BE49-F238E27FC236}">
                <a16:creationId xmlns:a16="http://schemas.microsoft.com/office/drawing/2014/main" id="{C0B14756-72FE-0F5E-DA70-F9EF70193351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Dua with Arabic and translation</a:t>
            </a:r>
          </a:p>
        </p:txBody>
      </p:sp>
      <p:sp>
        <p:nvSpPr>
          <p:cNvPr id="63" name="Urdu: عربی دعا اور اس کا ترجمہ">
            <a:extLst>
              <a:ext uri="{FF2B5EF4-FFF2-40B4-BE49-F238E27FC236}">
                <a16:creationId xmlns:a16="http://schemas.microsoft.com/office/drawing/2014/main" id="{246207D2-FEA7-0B44-BF71-63DE6EFA0E5A}"/>
              </a:ext>
            </a:extLst>
          </p:cNvPr>
          <p:cNvSpPr txBox="1"/>
          <p:nvPr/>
        </p:nvSpPr>
        <p:spPr>
          <a:xfrm>
            <a:off x="11442700" y="6346031"/>
            <a:ext cx="18145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عربی دعا اور اس کا ترجمہ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Daily zikr opens its own counter">
            <a:extLst>
              <a:ext uri="{FF2B5EF4-FFF2-40B4-BE49-F238E27FC236}">
                <a16:creationId xmlns:a16="http://schemas.microsoft.com/office/drawing/2014/main" id="{E651C934-7FA3-98DB-91EF-E0730F9CB87B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Daily zikr opens its own counter</a:t>
            </a:r>
          </a:p>
        </p:txBody>
      </p:sp>
      <p:sp>
        <p:nvSpPr>
          <p:cNvPr id="65" name="Urdu: روزانہ کے ذکر کا کاؤنٹر فوراً کھولیں">
            <a:extLst>
              <a:ext uri="{FF2B5EF4-FFF2-40B4-BE49-F238E27FC236}">
                <a16:creationId xmlns:a16="http://schemas.microsoft.com/office/drawing/2014/main" id="{841A1750-BB44-5FA4-AC71-2550B5045BB5}"/>
              </a:ext>
            </a:extLst>
          </p:cNvPr>
          <p:cNvSpPr txBox="1"/>
          <p:nvPr/>
        </p:nvSpPr>
        <p:spPr>
          <a:xfrm>
            <a:off x="11442701" y="7006431"/>
            <a:ext cx="25099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کے ذکر کا کاؤنٹر فوراً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Name of Allah and its meaning">
            <a:extLst>
              <a:ext uri="{FF2B5EF4-FFF2-40B4-BE49-F238E27FC236}">
                <a16:creationId xmlns:a16="http://schemas.microsoft.com/office/drawing/2014/main" id="{0D37E3C8-BC33-2863-C789-77D636CDB054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Name of Allah and its meaning</a:t>
            </a:r>
          </a:p>
        </p:txBody>
      </p:sp>
      <p:sp>
        <p:nvSpPr>
          <p:cNvPr id="67" name="Urdu: اللہ کا نام اور اس کا مطلب">
            <a:extLst>
              <a:ext uri="{FF2B5EF4-FFF2-40B4-BE49-F238E27FC236}">
                <a16:creationId xmlns:a16="http://schemas.microsoft.com/office/drawing/2014/main" id="{20DCF9D5-EC2D-8C00-877A-4A2DED4F7902}"/>
              </a:ext>
            </a:extLst>
          </p:cNvPr>
          <p:cNvSpPr txBox="1"/>
          <p:nvPr/>
        </p:nvSpPr>
        <p:spPr>
          <a:xfrm>
            <a:off x="11442701" y="7666831"/>
            <a:ext cx="20844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اللہ کا نام اور اس کا مطلب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8" name="Text: Share a designed reading card">
            <a:extLst>
              <a:ext uri="{FF2B5EF4-FFF2-40B4-BE49-F238E27FC236}">
                <a16:creationId xmlns:a16="http://schemas.microsoft.com/office/drawing/2014/main" id="{31A7A37C-B219-249E-B38E-6FFC29E1D501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Share a designed reading card</a:t>
            </a:r>
          </a:p>
        </p:txBody>
      </p:sp>
      <p:sp>
        <p:nvSpPr>
          <p:cNvPr id="69" name="Urdu: خوب صورت کارڈ بنا کر شیئر کریں">
            <a:extLst>
              <a:ext uri="{FF2B5EF4-FFF2-40B4-BE49-F238E27FC236}">
                <a16:creationId xmlns:a16="http://schemas.microsoft.com/office/drawing/2014/main" id="{ED09EEC7-8225-C884-B8A2-8A419E9F9E09}"/>
              </a:ext>
            </a:extLst>
          </p:cNvPr>
          <p:cNvSpPr txBox="1"/>
          <p:nvPr/>
        </p:nvSpPr>
        <p:spPr>
          <a:xfrm>
            <a:off x="11442701" y="8327231"/>
            <a:ext cx="24908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خوب صورت کارڈ بنا کر شیئر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SILSILA NAQSHBANDIA OWAISIAH">
            <a:extLst>
              <a:ext uri="{FF2B5EF4-FFF2-40B4-BE49-F238E27FC236}">
                <a16:creationId xmlns:a16="http://schemas.microsoft.com/office/drawing/2014/main" id="{C4313A92-69CE-3707-0775-DFC47C0226B4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1" name="Text: App map">
            <a:extLst>
              <a:ext uri="{FF2B5EF4-FFF2-40B4-BE49-F238E27FC236}">
                <a16:creationId xmlns:a16="http://schemas.microsoft.com/office/drawing/2014/main" id="{4F5B882C-301C-56FD-F502-C06392D4B03E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2" name="Text: All features">
            <a:extLst>
              <a:ext uri="{FF2B5EF4-FFF2-40B4-BE49-F238E27FC236}">
                <a16:creationId xmlns:a16="http://schemas.microsoft.com/office/drawing/2014/main" id="{5D7EA61A-76D5-E7A9-B0ED-0F993559E45E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3" name="Text: 22 / 35">
            <a:extLst>
              <a:ext uri="{FF2B5EF4-FFF2-40B4-BE49-F238E27FC236}">
                <a16:creationId xmlns:a16="http://schemas.microsoft.com/office/drawing/2014/main" id="{46378BA5-61A5-FA74-A198-BE51621A29E2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22 / 35</a:t>
            </a:r>
          </a:p>
        </p:txBody>
      </p:sp>
      <p:sp>
        <p:nvSpPr>
          <p:cNvPr id="74" name="Text: ‹">
            <a:extLst>
              <a:ext uri="{FF2B5EF4-FFF2-40B4-BE49-F238E27FC236}">
                <a16:creationId xmlns:a16="http://schemas.microsoft.com/office/drawing/2014/main" id="{FABCF565-C101-407D-A3B7-F9F7520DE800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5" name="Text: ›">
            <a:extLst>
              <a:ext uri="{FF2B5EF4-FFF2-40B4-BE49-F238E27FC236}">
                <a16:creationId xmlns:a16="http://schemas.microsoft.com/office/drawing/2014/main" id="{04DEED6A-0373-DB8A-0B49-649967C7616D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6" name="Explore: screen=today-light-en">
            <a:hlinkClick r:id="rId4"/>
            <a:extLst>
              <a:ext uri="{FF2B5EF4-FFF2-40B4-BE49-F238E27FC236}">
                <a16:creationId xmlns:a16="http://schemas.microsoft.com/office/drawing/2014/main" id="{7F63B707-DD02-21C6-A72F-FA0D0960109D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Explore: screen=noor-ayah-en">
            <a:hlinkClick r:id="rId5"/>
            <a:extLst>
              <a:ext uri="{FF2B5EF4-FFF2-40B4-BE49-F238E27FC236}">
                <a16:creationId xmlns:a16="http://schemas.microsoft.com/office/drawing/2014/main" id="{B1D6276F-9E42-E532-91AB-04DB106A074D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DA7320EC-E007-BE32-A734-DB662166E6AD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xplore: features">
            <a:hlinkClick r:id="rId7"/>
            <a:extLst>
              <a:ext uri="{FF2B5EF4-FFF2-40B4-BE49-F238E27FC236}">
                <a16:creationId xmlns:a16="http://schemas.microsoft.com/office/drawing/2014/main" id="{54B27B83-4247-11C2-EA23-95B1313E5904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Navigate: explore">
            <a:hlinkClick r:id="rId8" action="ppaction://hlinksldjump"/>
            <a:extLst>
              <a:ext uri="{FF2B5EF4-FFF2-40B4-BE49-F238E27FC236}">
                <a16:creationId xmlns:a16="http://schemas.microsoft.com/office/drawing/2014/main" id="{F8DB75D6-20AB-FE94-8A9C-6028579448E5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tree-2">
            <a:hlinkClick r:id="rId9" action="ppaction://hlinksldjump"/>
            <a:extLst>
              <a:ext uri="{FF2B5EF4-FFF2-40B4-BE49-F238E27FC236}">
                <a16:creationId xmlns:a16="http://schemas.microsoft.com/office/drawing/2014/main" id="{97B1E1AA-6AA3-6EAC-4E78-AB77692FD038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7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36849A2B-0E23-EF59-C193-71B009A4A80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9AACA0C4-F952-17DD-54ED-7A0FDAB11620}"/>
              </a:ext>
            </a:extLst>
          </p:cNvPr>
          <p:cNvCxnSpPr/>
          <p:nvPr/>
        </p:nvCxnSpPr>
        <p:spPr>
          <a:xfrm>
            <a:off x="1206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2E79E45E-5D7F-AEC6-27F4-C1BC6A6684B4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88E3B09D-680F-30CE-9F7F-00A1DE96D198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922DE1B0-108A-DF4C-CFF2-E1E214CB8ECC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247438BB-72B9-B5AA-6BC0-EF549B5EC571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8EDD748D-9734-9ED4-51D7-331B9204D375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F88102AE-F428-5A40-9F83-D37BC686D408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51DE7B58-124A-E271-BFF5-4A3244E14635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CAE7292A-17FF-96A1-BAD1-CD00CBA6C688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7158E67F-2214-20BF-D3AD-4273F8211F14}"/>
              </a:ext>
            </a:extLst>
          </p:cNvPr>
          <p:cNvCxnSpPr/>
          <p:nvPr/>
        </p:nvCxnSpPr>
        <p:spPr>
          <a:xfrm>
            <a:off x="11112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0655D645-26A0-0EA2-9928-33FE91830B95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3178EC9D-E9C3-4C48-C68E-C9A652CD08D6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16BB2B88-67F2-D817-6328-125BA75F4CDD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B4632AD7-8132-05A4-F8DD-A2B057465337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B7C44F90-5B2C-A518-F2AE-D0BACF4A85EF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DD389FF9-8368-AA5E-4620-6C28608F8019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69BD545F-92E3-F0C7-7E91-B9CED4806006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8813999B-E171-0EEB-C76E-9537BEAFCD6D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: DARUL IRFAN">
            <a:extLst>
              <a:ext uri="{FF2B5EF4-FFF2-40B4-BE49-F238E27FC236}">
                <a16:creationId xmlns:a16="http://schemas.microsoft.com/office/drawing/2014/main" id="{E527955C-959D-A175-6115-8AD8F162D3E0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3" name="Text: FEATURE ARCHITECTURE">
            <a:extLst>
              <a:ext uri="{FF2B5EF4-FFF2-40B4-BE49-F238E27FC236}">
                <a16:creationId xmlns:a16="http://schemas.microsoft.com/office/drawing/2014/main" id="{C9254925-8B84-789E-F2ED-F99392B96BE1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4" name="Text: Darul Irfan / Prayer times + Everyday tools">
            <a:extLst>
              <a:ext uri="{FF2B5EF4-FFF2-40B4-BE49-F238E27FC236}">
                <a16:creationId xmlns:a16="http://schemas.microsoft.com/office/drawing/2014/main" id="{35694DCB-EF2F-01EA-1AC2-9E8BF2613A5B}"/>
              </a:ext>
            </a:extLst>
          </p:cNvPr>
          <p:cNvSpPr txBox="1"/>
          <p:nvPr/>
        </p:nvSpPr>
        <p:spPr>
          <a:xfrm>
            <a:off x="965199" y="1295400"/>
            <a:ext cx="8509064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Prayer times + Everyday tools</a:t>
            </a:r>
          </a:p>
        </p:txBody>
      </p:sp>
      <p:sp>
        <p:nvSpPr>
          <p:cNvPr id="25" name="Urdu: نماز کے اوقات / روزمرہ کی سہولتیں">
            <a:extLst>
              <a:ext uri="{FF2B5EF4-FFF2-40B4-BE49-F238E27FC236}">
                <a16:creationId xmlns:a16="http://schemas.microsoft.com/office/drawing/2014/main" id="{71E31E4E-CB99-96CE-3B29-A2E6BB95C150}"/>
              </a:ext>
            </a:extLst>
          </p:cNvPr>
          <p:cNvSpPr txBox="1"/>
          <p:nvPr/>
        </p:nvSpPr>
        <p:spPr>
          <a:xfrm>
            <a:off x="965200" y="1943100"/>
            <a:ext cx="4076763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 / روزمرہ کی سہولتیں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6" name="Text: Prayer times">
            <a:extLst>
              <a:ext uri="{FF2B5EF4-FFF2-40B4-BE49-F238E27FC236}">
                <a16:creationId xmlns:a16="http://schemas.microsoft.com/office/drawing/2014/main" id="{A1AB6351-BCE1-9012-B137-60210891C1D3}"/>
              </a:ext>
            </a:extLst>
          </p:cNvPr>
          <p:cNvSpPr txBox="1"/>
          <p:nvPr/>
        </p:nvSpPr>
        <p:spPr>
          <a:xfrm>
            <a:off x="1079500" y="2654300"/>
            <a:ext cx="1921764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Prayer times</a:t>
            </a:r>
          </a:p>
        </p:txBody>
      </p:sp>
      <p:sp>
        <p:nvSpPr>
          <p:cNvPr id="27" name="Urdu: نماز کے اوقات">
            <a:extLst>
              <a:ext uri="{FF2B5EF4-FFF2-40B4-BE49-F238E27FC236}">
                <a16:creationId xmlns:a16="http://schemas.microsoft.com/office/drawing/2014/main" id="{4C593434-4EAB-C521-7C6D-193623EB2D66}"/>
              </a:ext>
            </a:extLst>
          </p:cNvPr>
          <p:cNvSpPr txBox="1"/>
          <p:nvPr/>
        </p:nvSpPr>
        <p:spPr>
          <a:xfrm>
            <a:off x="3182938" y="2724150"/>
            <a:ext cx="144627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↗">
            <a:extLst>
              <a:ext uri="{FF2B5EF4-FFF2-40B4-BE49-F238E27FC236}">
                <a16:creationId xmlns:a16="http://schemas.microsoft.com/office/drawing/2014/main" id="{FC42FA3E-4942-01E2-FFBA-0394410597D6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9" name="Text: Five daily prayer times">
            <a:extLst>
              <a:ext uri="{FF2B5EF4-FFF2-40B4-BE49-F238E27FC236}">
                <a16:creationId xmlns:a16="http://schemas.microsoft.com/office/drawing/2014/main" id="{90E9593D-7096-CD25-D577-26EE071C377E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Five daily prayer times</a:t>
            </a:r>
          </a:p>
        </p:txBody>
      </p:sp>
      <p:sp>
        <p:nvSpPr>
          <p:cNvPr id="30" name="Urdu: پانچوں نمازوں کے اوقات">
            <a:extLst>
              <a:ext uri="{FF2B5EF4-FFF2-40B4-BE49-F238E27FC236}">
                <a16:creationId xmlns:a16="http://schemas.microsoft.com/office/drawing/2014/main" id="{9EAC2FFE-9860-24A3-8ED9-FFFBA6C4A777}"/>
              </a:ext>
            </a:extLst>
          </p:cNvPr>
          <p:cNvSpPr txBox="1"/>
          <p:nvPr/>
        </p:nvSpPr>
        <p:spPr>
          <a:xfrm>
            <a:off x="1536701" y="3704431"/>
            <a:ext cx="20463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پانچوں نمازوں کے اوقات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Sunrise and the next-prayer highlight">
            <a:extLst>
              <a:ext uri="{FF2B5EF4-FFF2-40B4-BE49-F238E27FC236}">
                <a16:creationId xmlns:a16="http://schemas.microsoft.com/office/drawing/2014/main" id="{B10513F8-082A-F562-62C2-DC2A6687C5BF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Sunrise and the next-prayer highlight</a:t>
            </a:r>
          </a:p>
        </p:txBody>
      </p:sp>
      <p:sp>
        <p:nvSpPr>
          <p:cNvPr id="32" name="Urdu: طلوعِ آفتاب اور اگلی نماز">
            <a:extLst>
              <a:ext uri="{FF2B5EF4-FFF2-40B4-BE49-F238E27FC236}">
                <a16:creationId xmlns:a16="http://schemas.microsoft.com/office/drawing/2014/main" id="{16BEFB4E-3232-9939-457A-20C87799BB5C}"/>
              </a:ext>
            </a:extLst>
          </p:cNvPr>
          <p:cNvSpPr txBox="1"/>
          <p:nvPr/>
        </p:nvSpPr>
        <p:spPr>
          <a:xfrm>
            <a:off x="1536700" y="4364831"/>
            <a:ext cx="19336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طلوعِ آفتاب اور اگلی نماز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Daily and monthly timetable">
            <a:extLst>
              <a:ext uri="{FF2B5EF4-FFF2-40B4-BE49-F238E27FC236}">
                <a16:creationId xmlns:a16="http://schemas.microsoft.com/office/drawing/2014/main" id="{26252D02-DD36-2678-3A44-D288BC9C7269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Daily and monthly timetable</a:t>
            </a:r>
          </a:p>
        </p:txBody>
      </p:sp>
      <p:sp>
        <p:nvSpPr>
          <p:cNvPr id="34" name="Urdu: روزانہ اور ماہانہ جدول">
            <a:extLst>
              <a:ext uri="{FF2B5EF4-FFF2-40B4-BE49-F238E27FC236}">
                <a16:creationId xmlns:a16="http://schemas.microsoft.com/office/drawing/2014/main" id="{421C0C26-6FCD-4BF7-976E-1636B98523D5}"/>
              </a:ext>
            </a:extLst>
          </p:cNvPr>
          <p:cNvSpPr txBox="1"/>
          <p:nvPr/>
        </p:nvSpPr>
        <p:spPr>
          <a:xfrm>
            <a:off x="1536700" y="5025231"/>
            <a:ext cx="1622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اور ماہانہ جدول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Mark each prayer as completed">
            <a:extLst>
              <a:ext uri="{FF2B5EF4-FFF2-40B4-BE49-F238E27FC236}">
                <a16:creationId xmlns:a16="http://schemas.microsoft.com/office/drawing/2014/main" id="{7B7C58CF-4EAC-D74B-BFF6-9264C0AD8C16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Mark each prayer as completed</a:t>
            </a:r>
          </a:p>
        </p:txBody>
      </p:sp>
      <p:sp>
        <p:nvSpPr>
          <p:cNvPr id="36" name="Urdu: ادا کی گئی نماز کا نشان لگائیں">
            <a:extLst>
              <a:ext uri="{FF2B5EF4-FFF2-40B4-BE49-F238E27FC236}">
                <a16:creationId xmlns:a16="http://schemas.microsoft.com/office/drawing/2014/main" id="{92BA1BC9-4B29-B147-3E8F-2FF2770131FB}"/>
              </a:ext>
            </a:extLst>
          </p:cNvPr>
          <p:cNvSpPr txBox="1"/>
          <p:nvPr/>
        </p:nvSpPr>
        <p:spPr>
          <a:xfrm>
            <a:off x="1536700" y="5685631"/>
            <a:ext cx="21130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ادا کی گئی نماز کا نشان لگائیں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Weekly tracker and calendar history">
            <a:extLst>
              <a:ext uri="{FF2B5EF4-FFF2-40B4-BE49-F238E27FC236}">
                <a16:creationId xmlns:a16="http://schemas.microsoft.com/office/drawing/2014/main" id="{AC955E47-7771-47E1-6FDD-BA3E9A013F13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Weekly tracker and calendar history</a:t>
            </a:r>
          </a:p>
        </p:txBody>
      </p:sp>
      <p:sp>
        <p:nvSpPr>
          <p:cNvPr id="38" name="Urdu: ہفتے اور کیلنڈر میں ریکارڈ دیکھیں">
            <a:extLst>
              <a:ext uri="{FF2B5EF4-FFF2-40B4-BE49-F238E27FC236}">
                <a16:creationId xmlns:a16="http://schemas.microsoft.com/office/drawing/2014/main" id="{2F08BAB1-66B9-737F-3F23-F5FD0DB5EEBB}"/>
              </a:ext>
            </a:extLst>
          </p:cNvPr>
          <p:cNvSpPr txBox="1"/>
          <p:nvPr/>
        </p:nvSpPr>
        <p:spPr>
          <a:xfrm>
            <a:off x="1536701" y="6346031"/>
            <a:ext cx="23813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ہفتے اور کیلنڈر میں ریکارڈ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Prayer reminders and Azan choices">
            <a:extLst>
              <a:ext uri="{FF2B5EF4-FFF2-40B4-BE49-F238E27FC236}">
                <a16:creationId xmlns:a16="http://schemas.microsoft.com/office/drawing/2014/main" id="{DC585E29-CA71-FAAE-FE62-AA946ABD9179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Prayer reminders and Azan choices</a:t>
            </a:r>
          </a:p>
        </p:txBody>
      </p:sp>
      <p:sp>
        <p:nvSpPr>
          <p:cNvPr id="40" name="Urdu: نماز کی یاددہانی اور اذان کے انتخاب">
            <a:extLst>
              <a:ext uri="{FF2B5EF4-FFF2-40B4-BE49-F238E27FC236}">
                <a16:creationId xmlns:a16="http://schemas.microsoft.com/office/drawing/2014/main" id="{89CECFF5-A2F3-F84B-F79F-4AE2A68D79B9}"/>
              </a:ext>
            </a:extLst>
          </p:cNvPr>
          <p:cNvSpPr txBox="1"/>
          <p:nvPr/>
        </p:nvSpPr>
        <p:spPr>
          <a:xfrm>
            <a:off x="1536700" y="7006431"/>
            <a:ext cx="26448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کی یاددہانی اور اذان کے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Pre-prayer and iqamah reminders">
            <a:extLst>
              <a:ext uri="{FF2B5EF4-FFF2-40B4-BE49-F238E27FC236}">
                <a16:creationId xmlns:a16="http://schemas.microsoft.com/office/drawing/2014/main" id="{E2059A2A-9286-6FD4-8972-94223018A096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Pre-prayer and iqamah reminders</a:t>
            </a:r>
          </a:p>
        </p:txBody>
      </p:sp>
      <p:sp>
        <p:nvSpPr>
          <p:cNvPr id="42" name="Urdu: نماز سے پہلے اور اقامت کی یاددہانی">
            <a:extLst>
              <a:ext uri="{FF2B5EF4-FFF2-40B4-BE49-F238E27FC236}">
                <a16:creationId xmlns:a16="http://schemas.microsoft.com/office/drawing/2014/main" id="{86108558-EBAF-6E91-C5D1-ADBC318A1CFF}"/>
              </a:ext>
            </a:extLst>
          </p:cNvPr>
          <p:cNvSpPr txBox="1"/>
          <p:nvPr/>
        </p:nvSpPr>
        <p:spPr>
          <a:xfrm>
            <a:off x="1536701" y="7666831"/>
            <a:ext cx="25289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سے پہلے اور اقامت کی یاددہانی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Calculation and per-prayer adjustment">
            <a:extLst>
              <a:ext uri="{FF2B5EF4-FFF2-40B4-BE49-F238E27FC236}">
                <a16:creationId xmlns:a16="http://schemas.microsoft.com/office/drawing/2014/main" id="{A16BF172-7CE6-726A-C8EC-3C081ED171BC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Calculation and per-prayer adjustment</a:t>
            </a:r>
          </a:p>
        </p:txBody>
      </p:sp>
      <p:sp>
        <p:nvSpPr>
          <p:cNvPr id="44" name="Urdu: حساب کا طریقہ اور وقت میں تبدیلی">
            <a:extLst>
              <a:ext uri="{FF2B5EF4-FFF2-40B4-BE49-F238E27FC236}">
                <a16:creationId xmlns:a16="http://schemas.microsoft.com/office/drawing/2014/main" id="{2F9B0205-604C-CA43-9321-6DE6538675C2}"/>
              </a:ext>
            </a:extLst>
          </p:cNvPr>
          <p:cNvSpPr txBox="1"/>
          <p:nvPr/>
        </p:nvSpPr>
        <p:spPr>
          <a:xfrm>
            <a:off x="1536701" y="8327231"/>
            <a:ext cx="26162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حساب کا طریقہ اور وقت میں تبدیلی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Everyday tools">
            <a:extLst>
              <a:ext uri="{FF2B5EF4-FFF2-40B4-BE49-F238E27FC236}">
                <a16:creationId xmlns:a16="http://schemas.microsoft.com/office/drawing/2014/main" id="{05E42CED-C653-0FEF-4C28-E1FE7F9D3CD4}"/>
              </a:ext>
            </a:extLst>
          </p:cNvPr>
          <p:cNvSpPr txBox="1"/>
          <p:nvPr/>
        </p:nvSpPr>
        <p:spPr>
          <a:xfrm>
            <a:off x="10985499" y="2654300"/>
            <a:ext cx="223494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Everyday tools</a:t>
            </a:r>
          </a:p>
        </p:txBody>
      </p:sp>
      <p:sp>
        <p:nvSpPr>
          <p:cNvPr id="46" name="Urdu: روزمرہ کی سہولتیں">
            <a:extLst>
              <a:ext uri="{FF2B5EF4-FFF2-40B4-BE49-F238E27FC236}">
                <a16:creationId xmlns:a16="http://schemas.microsoft.com/office/drawing/2014/main" id="{4BFB1005-BC47-A089-CFD9-8D77B6E8F3FD}"/>
              </a:ext>
            </a:extLst>
          </p:cNvPr>
          <p:cNvSpPr txBox="1"/>
          <p:nvPr/>
        </p:nvSpPr>
        <p:spPr>
          <a:xfrm>
            <a:off x="13401477" y="2724150"/>
            <a:ext cx="158597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روزمرہ کی سہولتیں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↗">
            <a:extLst>
              <a:ext uri="{FF2B5EF4-FFF2-40B4-BE49-F238E27FC236}">
                <a16:creationId xmlns:a16="http://schemas.microsoft.com/office/drawing/2014/main" id="{902D79FB-DF10-ECFC-0902-C7C87A360A6D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48" name="Text: Qibla direction and bearing">
            <a:extLst>
              <a:ext uri="{FF2B5EF4-FFF2-40B4-BE49-F238E27FC236}">
                <a16:creationId xmlns:a16="http://schemas.microsoft.com/office/drawing/2014/main" id="{A15A67A7-FADD-5BD1-581B-8A25925EFEC9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Qibla direction and bearing</a:t>
            </a:r>
          </a:p>
        </p:txBody>
      </p:sp>
      <p:sp>
        <p:nvSpPr>
          <p:cNvPr id="49" name="Urdu: قبلے کی سمت اور زاویہ">
            <a:extLst>
              <a:ext uri="{FF2B5EF4-FFF2-40B4-BE49-F238E27FC236}">
                <a16:creationId xmlns:a16="http://schemas.microsoft.com/office/drawing/2014/main" id="{73C8EBEC-96FE-938A-10BC-9CE5E5FDBAFB}"/>
              </a:ext>
            </a:extLst>
          </p:cNvPr>
          <p:cNvSpPr txBox="1"/>
          <p:nvPr/>
        </p:nvSpPr>
        <p:spPr>
          <a:xfrm>
            <a:off x="11442700" y="3704431"/>
            <a:ext cx="17050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قبلے کی سمت اور زاویہ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Compass guidance and location status">
            <a:extLst>
              <a:ext uri="{FF2B5EF4-FFF2-40B4-BE49-F238E27FC236}">
                <a16:creationId xmlns:a16="http://schemas.microsoft.com/office/drawing/2014/main" id="{DDA78F12-9199-33EE-E420-2DB6B2F05436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Compass guidance and location status</a:t>
            </a:r>
          </a:p>
        </p:txBody>
      </p:sp>
      <p:sp>
        <p:nvSpPr>
          <p:cNvPr id="51" name="Urdu: کمپاس اور مقام کی رہنمائی">
            <a:extLst>
              <a:ext uri="{FF2B5EF4-FFF2-40B4-BE49-F238E27FC236}">
                <a16:creationId xmlns:a16="http://schemas.microsoft.com/office/drawing/2014/main" id="{69AD6777-0C8E-0ED3-388C-B05C12156793}"/>
              </a:ext>
            </a:extLst>
          </p:cNvPr>
          <p:cNvSpPr txBox="1"/>
          <p:nvPr/>
        </p:nvSpPr>
        <p:spPr>
          <a:xfrm>
            <a:off x="11442701" y="4364831"/>
            <a:ext cx="19701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کمپاس اور مقام کی رہنمائی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Nearby masjids with distance">
            <a:extLst>
              <a:ext uri="{FF2B5EF4-FFF2-40B4-BE49-F238E27FC236}">
                <a16:creationId xmlns:a16="http://schemas.microsoft.com/office/drawing/2014/main" id="{2E71536E-5377-9542-8458-CE39CBEC020E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Nearby masjids with distance</a:t>
            </a:r>
          </a:p>
        </p:txBody>
      </p:sp>
      <p:sp>
        <p:nvSpPr>
          <p:cNvPr id="53" name="Urdu: قریبی مساجد اور ان کا فاصلہ">
            <a:extLst>
              <a:ext uri="{FF2B5EF4-FFF2-40B4-BE49-F238E27FC236}">
                <a16:creationId xmlns:a16="http://schemas.microsoft.com/office/drawing/2014/main" id="{B7365A71-94A4-92BD-5A68-6B7D7565BB15}"/>
              </a:ext>
            </a:extLst>
          </p:cNvPr>
          <p:cNvSpPr txBox="1"/>
          <p:nvPr/>
        </p:nvSpPr>
        <p:spPr>
          <a:xfrm>
            <a:off x="11442700" y="5025231"/>
            <a:ext cx="21320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قریبی مساجد اور ان کا فاصلہ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Open directions in Maps">
            <a:extLst>
              <a:ext uri="{FF2B5EF4-FFF2-40B4-BE49-F238E27FC236}">
                <a16:creationId xmlns:a16="http://schemas.microsoft.com/office/drawing/2014/main" id="{1B60FAAD-093A-F0A4-2BBC-2F2163A71ED0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directions in Maps</a:t>
            </a:r>
          </a:p>
        </p:txBody>
      </p:sp>
      <p:sp>
        <p:nvSpPr>
          <p:cNvPr id="55" name="Urdu: نقشے میں راستہ کھولیں">
            <a:extLst>
              <a:ext uri="{FF2B5EF4-FFF2-40B4-BE49-F238E27FC236}">
                <a16:creationId xmlns:a16="http://schemas.microsoft.com/office/drawing/2014/main" id="{149AC503-BB07-FE1C-BD67-87FF21C849A6}"/>
              </a:ext>
            </a:extLst>
          </p:cNvPr>
          <p:cNvSpPr txBox="1"/>
          <p:nvPr/>
        </p:nvSpPr>
        <p:spPr>
          <a:xfrm>
            <a:off x="11442701" y="5685631"/>
            <a:ext cx="16510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نقشے میں راستہ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Duas by category and search">
            <a:extLst>
              <a:ext uri="{FF2B5EF4-FFF2-40B4-BE49-F238E27FC236}">
                <a16:creationId xmlns:a16="http://schemas.microsoft.com/office/drawing/2014/main" id="{FE4A96BA-F8DB-1948-2A34-378E75C5D731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Duas by category and search</a:t>
            </a:r>
          </a:p>
        </p:txBody>
      </p:sp>
      <p:sp>
        <p:nvSpPr>
          <p:cNvPr id="57" name="Urdu: دعاؤں کی قسم منتخب کریں یا تلاش کریں">
            <a:extLst>
              <a:ext uri="{FF2B5EF4-FFF2-40B4-BE49-F238E27FC236}">
                <a16:creationId xmlns:a16="http://schemas.microsoft.com/office/drawing/2014/main" id="{9A5F2FF4-F885-791B-1D65-19CC4D571786}"/>
              </a:ext>
            </a:extLst>
          </p:cNvPr>
          <p:cNvSpPr txBox="1"/>
          <p:nvPr/>
        </p:nvSpPr>
        <p:spPr>
          <a:xfrm>
            <a:off x="11442700" y="6346031"/>
            <a:ext cx="29702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دعاؤں کی قسم منتخب کریں یا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Quranic duas link to their ayah">
            <a:extLst>
              <a:ext uri="{FF2B5EF4-FFF2-40B4-BE49-F238E27FC236}">
                <a16:creationId xmlns:a16="http://schemas.microsoft.com/office/drawing/2014/main" id="{9E5ACE00-9988-3C47-16A9-A876EFCC91E5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Quranic duas link to their ayah</a:t>
            </a:r>
          </a:p>
        </p:txBody>
      </p:sp>
      <p:sp>
        <p:nvSpPr>
          <p:cNvPr id="59" name="Urdu: قرآنی دعا سے اصل آیت کھولیں">
            <a:extLst>
              <a:ext uri="{FF2B5EF4-FFF2-40B4-BE49-F238E27FC236}">
                <a16:creationId xmlns:a16="http://schemas.microsoft.com/office/drawing/2014/main" id="{85443AAC-6069-C28C-EC16-14AB1D3C44DD}"/>
              </a:ext>
            </a:extLst>
          </p:cNvPr>
          <p:cNvSpPr txBox="1"/>
          <p:nvPr/>
        </p:nvSpPr>
        <p:spPr>
          <a:xfrm>
            <a:off x="11442701" y="7006431"/>
            <a:ext cx="23940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قرآنی دعا سے اصل آیت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99 Names: Arabic, reading and meaning">
            <a:extLst>
              <a:ext uri="{FF2B5EF4-FFF2-40B4-BE49-F238E27FC236}">
                <a16:creationId xmlns:a16="http://schemas.microsoft.com/office/drawing/2014/main" id="{98282EA2-8222-90FC-A557-30C61F3F81FB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99 Names: Arabic, reading and meaning</a:t>
            </a:r>
          </a:p>
        </p:txBody>
      </p:sp>
      <p:sp>
        <p:nvSpPr>
          <p:cNvPr id="61" name="Urdu: 99 نام، عربی متن، تلفظ اور مطلب">
            <a:extLst>
              <a:ext uri="{FF2B5EF4-FFF2-40B4-BE49-F238E27FC236}">
                <a16:creationId xmlns:a16="http://schemas.microsoft.com/office/drawing/2014/main" id="{809DA98E-CCFF-1574-E79B-135CA6B6AB85}"/>
              </a:ext>
            </a:extLst>
          </p:cNvPr>
          <p:cNvSpPr txBox="1"/>
          <p:nvPr/>
        </p:nvSpPr>
        <p:spPr>
          <a:xfrm>
            <a:off x="11442701" y="7666831"/>
            <a:ext cx="25845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99 نام، عربی متن، تلفظ اور مطلب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Islamic days and occasions">
            <a:extLst>
              <a:ext uri="{FF2B5EF4-FFF2-40B4-BE49-F238E27FC236}">
                <a16:creationId xmlns:a16="http://schemas.microsoft.com/office/drawing/2014/main" id="{C079EDA5-580C-72DD-6315-8129BE29423C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Islamic days and occasions</a:t>
            </a:r>
          </a:p>
        </p:txBody>
      </p:sp>
      <p:sp>
        <p:nvSpPr>
          <p:cNvPr id="63" name="Urdu: اسلامی دن اور اہم مواقع">
            <a:extLst>
              <a:ext uri="{FF2B5EF4-FFF2-40B4-BE49-F238E27FC236}">
                <a16:creationId xmlns:a16="http://schemas.microsoft.com/office/drawing/2014/main" id="{F5DB495C-1B32-37B6-405A-46F7A696117D}"/>
              </a:ext>
            </a:extLst>
          </p:cNvPr>
          <p:cNvSpPr txBox="1"/>
          <p:nvPr/>
        </p:nvSpPr>
        <p:spPr>
          <a:xfrm>
            <a:off x="11442701" y="8327231"/>
            <a:ext cx="18987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اسلامی دن اور اہم مواقع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SILSILA NAQSHBANDIA OWAISIAH">
            <a:extLst>
              <a:ext uri="{FF2B5EF4-FFF2-40B4-BE49-F238E27FC236}">
                <a16:creationId xmlns:a16="http://schemas.microsoft.com/office/drawing/2014/main" id="{48C0BFF4-269A-448A-7733-6514894BCCDA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65" name="Text: App map">
            <a:extLst>
              <a:ext uri="{FF2B5EF4-FFF2-40B4-BE49-F238E27FC236}">
                <a16:creationId xmlns:a16="http://schemas.microsoft.com/office/drawing/2014/main" id="{94DBF5AD-9A16-309F-41FE-6F07678FBE3B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66" name="Text: All features">
            <a:extLst>
              <a:ext uri="{FF2B5EF4-FFF2-40B4-BE49-F238E27FC236}">
                <a16:creationId xmlns:a16="http://schemas.microsoft.com/office/drawing/2014/main" id="{4437610B-399C-9E9F-CBA8-C6F2E46125E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67" name="Text: 23 / 35">
            <a:extLst>
              <a:ext uri="{FF2B5EF4-FFF2-40B4-BE49-F238E27FC236}">
                <a16:creationId xmlns:a16="http://schemas.microsoft.com/office/drawing/2014/main" id="{449B3532-6946-CDB3-D276-45A13ED5E65E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23 / 35</a:t>
            </a:r>
          </a:p>
        </p:txBody>
      </p:sp>
      <p:sp>
        <p:nvSpPr>
          <p:cNvPr id="68" name="Text: ‹">
            <a:extLst>
              <a:ext uri="{FF2B5EF4-FFF2-40B4-BE49-F238E27FC236}">
                <a16:creationId xmlns:a16="http://schemas.microsoft.com/office/drawing/2014/main" id="{18C42566-60AE-7DCC-1D6D-891C80F8507F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69" name="Text: ›">
            <a:extLst>
              <a:ext uri="{FF2B5EF4-FFF2-40B4-BE49-F238E27FC236}">
                <a16:creationId xmlns:a16="http://schemas.microsoft.com/office/drawing/2014/main" id="{FCB39BE8-D890-09E5-0F89-F82060DB5D4D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0" name="Explore: screen=prayer-en">
            <a:hlinkClick r:id="rId4"/>
            <a:extLst>
              <a:ext uri="{FF2B5EF4-FFF2-40B4-BE49-F238E27FC236}">
                <a16:creationId xmlns:a16="http://schemas.microsoft.com/office/drawing/2014/main" id="{7B1049A6-49EE-DC43-034D-14A8465CED1E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Explore: screen=tools-en">
            <a:hlinkClick r:id="rId5"/>
            <a:extLst>
              <a:ext uri="{FF2B5EF4-FFF2-40B4-BE49-F238E27FC236}">
                <a16:creationId xmlns:a16="http://schemas.microsoft.com/office/drawing/2014/main" id="{00E4EAEF-0A4B-53A5-0122-962156D54322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0500756B-3D3C-53DA-9D96-1285FBAD968F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Explore: features">
            <a:hlinkClick r:id="rId7"/>
            <a:extLst>
              <a:ext uri="{FF2B5EF4-FFF2-40B4-BE49-F238E27FC236}">
                <a16:creationId xmlns:a16="http://schemas.microsoft.com/office/drawing/2014/main" id="{B5F8A053-2BB9-C160-4503-5B53B01B6440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Navigate: tree-1">
            <a:hlinkClick r:id="rId8" action="ppaction://hlinksldjump"/>
            <a:extLst>
              <a:ext uri="{FF2B5EF4-FFF2-40B4-BE49-F238E27FC236}">
                <a16:creationId xmlns:a16="http://schemas.microsoft.com/office/drawing/2014/main" id="{72FE1C84-E673-7D74-A7A6-501B9CABC4D6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Navigate: tree-3">
            <a:hlinkClick r:id="rId9" action="ppaction://hlinksldjump"/>
            <a:extLst>
              <a:ext uri="{FF2B5EF4-FFF2-40B4-BE49-F238E27FC236}">
                <a16:creationId xmlns:a16="http://schemas.microsoft.com/office/drawing/2014/main" id="{2CD1FC3E-556A-34D1-767D-24B9B0429F49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93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AE32D1D5-6B48-77F7-D1E3-401781F3F87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80870BDD-1542-D9C6-D9AF-A6DD62EA0AC3}"/>
              </a:ext>
            </a:extLst>
          </p:cNvPr>
          <p:cNvCxnSpPr/>
          <p:nvPr/>
        </p:nvCxnSpPr>
        <p:spPr>
          <a:xfrm>
            <a:off x="1206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0B05DBF7-5111-D30C-AA9C-9AD4D617E4A8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44526630-BD90-8631-4FF2-2C43F4D5BCDA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C709BC21-38F2-4512-7601-7BEBEF0C2A9B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A599080D-30FA-9128-DFBF-1DCF2B91DA15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3065D75F-3892-C630-4ADD-71DF8B37066C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7F25EBD5-46DA-15EF-6E82-6D7CE2BDA1C9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1DB560CE-2C3A-808C-2B2D-E1DEC47C1B49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6A460D7E-72EB-85AA-E6DF-959073B9D8BB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564D72E6-C2B9-4E62-C0A2-CA5CDC9F3150}"/>
              </a:ext>
            </a:extLst>
          </p:cNvPr>
          <p:cNvCxnSpPr/>
          <p:nvPr/>
        </p:nvCxnSpPr>
        <p:spPr>
          <a:xfrm>
            <a:off x="11112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10C3AE22-3360-7B65-27F7-8819E2FFCC93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EA57BC5D-9DFB-2AAB-CE80-A0CC60A10766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85D16316-2FE0-2434-89EB-DC4BBFB5F16D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74880D5F-AD89-B64C-F828-5FBAB469EFDE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EC7F13C2-0E2B-E611-4D70-A84534708F35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97428B7E-3EBD-5FE5-9EB8-74B79BC7C840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78F147CE-45D0-B073-8BB0-7ADF015661B8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38298748-EEBC-DA69-399C-C92C11FF72B3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C4433EF6-47B3-A2BA-613C-9F743CCC830F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259FC2DE-8E18-3B33-DC75-D9C1ADD89A45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: DARUL IRFAN">
            <a:extLst>
              <a:ext uri="{FF2B5EF4-FFF2-40B4-BE49-F238E27FC236}">
                <a16:creationId xmlns:a16="http://schemas.microsoft.com/office/drawing/2014/main" id="{D9AF6293-8403-131D-6D33-7FD767A984ED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5" name="Text: FEATURE ARCHITECTURE">
            <a:extLst>
              <a:ext uri="{FF2B5EF4-FFF2-40B4-BE49-F238E27FC236}">
                <a16:creationId xmlns:a16="http://schemas.microsoft.com/office/drawing/2014/main" id="{ECC2F936-4B57-86FC-7BFF-8E02412863B5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6" name="Text: Darul Irfan / My Day + Search, saved &amp; offline">
            <a:extLst>
              <a:ext uri="{FF2B5EF4-FFF2-40B4-BE49-F238E27FC236}">
                <a16:creationId xmlns:a16="http://schemas.microsoft.com/office/drawing/2014/main" id="{E5031923-6407-B153-993E-97ADDA303EF7}"/>
              </a:ext>
            </a:extLst>
          </p:cNvPr>
          <p:cNvSpPr txBox="1"/>
          <p:nvPr/>
        </p:nvSpPr>
        <p:spPr>
          <a:xfrm>
            <a:off x="965200" y="1295400"/>
            <a:ext cx="9162796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My Day + Search, saved &amp; offline</a:t>
            </a:r>
          </a:p>
        </p:txBody>
      </p:sp>
      <p:sp>
        <p:nvSpPr>
          <p:cNvPr id="27" name="Urdu: میرا دن / تلاش، محفوظ مواد اور آف لائن مطالعہ">
            <a:extLst>
              <a:ext uri="{FF2B5EF4-FFF2-40B4-BE49-F238E27FC236}">
                <a16:creationId xmlns:a16="http://schemas.microsoft.com/office/drawing/2014/main" id="{B7F3A65E-4812-D99F-65F9-B8E5A9206AEA}"/>
              </a:ext>
            </a:extLst>
          </p:cNvPr>
          <p:cNvSpPr txBox="1"/>
          <p:nvPr/>
        </p:nvSpPr>
        <p:spPr>
          <a:xfrm>
            <a:off x="965200" y="1943100"/>
            <a:ext cx="5429314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میرا دن / تلاش، محفوظ مواد اور آف لائن مطالعہ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My Day">
            <a:extLst>
              <a:ext uri="{FF2B5EF4-FFF2-40B4-BE49-F238E27FC236}">
                <a16:creationId xmlns:a16="http://schemas.microsoft.com/office/drawing/2014/main" id="{AF20A183-8221-150C-DE4C-582CE586D8DC}"/>
              </a:ext>
            </a:extLst>
          </p:cNvPr>
          <p:cNvSpPr txBox="1"/>
          <p:nvPr/>
        </p:nvSpPr>
        <p:spPr>
          <a:xfrm>
            <a:off x="1079500" y="2654300"/>
            <a:ext cx="1235139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My Day</a:t>
            </a:r>
          </a:p>
        </p:txBody>
      </p:sp>
      <p:sp>
        <p:nvSpPr>
          <p:cNvPr id="29" name="Urdu: میرا دن">
            <a:extLst>
              <a:ext uri="{FF2B5EF4-FFF2-40B4-BE49-F238E27FC236}">
                <a16:creationId xmlns:a16="http://schemas.microsoft.com/office/drawing/2014/main" id="{53AF3017-A531-ACA0-D92B-E0D309BCB717}"/>
              </a:ext>
            </a:extLst>
          </p:cNvPr>
          <p:cNvSpPr txBox="1"/>
          <p:nvPr/>
        </p:nvSpPr>
        <p:spPr>
          <a:xfrm>
            <a:off x="2494161" y="2724150"/>
            <a:ext cx="75412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میرا دن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↗">
            <a:extLst>
              <a:ext uri="{FF2B5EF4-FFF2-40B4-BE49-F238E27FC236}">
                <a16:creationId xmlns:a16="http://schemas.microsoft.com/office/drawing/2014/main" id="{A3E1E612-C18A-42A4-57D3-A5BCF691C778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1" name="Text: Today and week task views">
            <a:extLst>
              <a:ext uri="{FF2B5EF4-FFF2-40B4-BE49-F238E27FC236}">
                <a16:creationId xmlns:a16="http://schemas.microsoft.com/office/drawing/2014/main" id="{6732105F-D3AC-BAD1-2E35-3715B12B4E08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Today and week task views</a:t>
            </a:r>
          </a:p>
        </p:txBody>
      </p:sp>
      <p:sp>
        <p:nvSpPr>
          <p:cNvPr id="32" name="Urdu: آج اور اس ہفتے کے کام">
            <a:extLst>
              <a:ext uri="{FF2B5EF4-FFF2-40B4-BE49-F238E27FC236}">
                <a16:creationId xmlns:a16="http://schemas.microsoft.com/office/drawing/2014/main" id="{9BD272EC-57D9-6C75-B027-B9B89B00E336}"/>
              </a:ext>
            </a:extLst>
          </p:cNvPr>
          <p:cNvSpPr txBox="1"/>
          <p:nvPr/>
        </p:nvSpPr>
        <p:spPr>
          <a:xfrm>
            <a:off x="1536700" y="3704431"/>
            <a:ext cx="18907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اور اس ہفتے کے کام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Add, edit and complete tasks">
            <a:extLst>
              <a:ext uri="{FF2B5EF4-FFF2-40B4-BE49-F238E27FC236}">
                <a16:creationId xmlns:a16="http://schemas.microsoft.com/office/drawing/2014/main" id="{C56AD126-7308-7973-B40D-A66BAE7FC07F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Add, edit and complete tasks</a:t>
            </a:r>
          </a:p>
        </p:txBody>
      </p:sp>
      <p:sp>
        <p:nvSpPr>
          <p:cNvPr id="34" name="Urdu: کام شامل کریں، بدلیں یا مکمل کریں">
            <a:extLst>
              <a:ext uri="{FF2B5EF4-FFF2-40B4-BE49-F238E27FC236}">
                <a16:creationId xmlns:a16="http://schemas.microsoft.com/office/drawing/2014/main" id="{1DF61072-BDD4-31DA-3EC7-51980653E857}"/>
              </a:ext>
            </a:extLst>
          </p:cNvPr>
          <p:cNvSpPr txBox="1"/>
          <p:nvPr/>
        </p:nvSpPr>
        <p:spPr>
          <a:xfrm>
            <a:off x="1536701" y="4364831"/>
            <a:ext cx="26480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کام شامل کریں، بدلیں یا مکمل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Set task time or prayer-based timing">
            <a:extLst>
              <a:ext uri="{FF2B5EF4-FFF2-40B4-BE49-F238E27FC236}">
                <a16:creationId xmlns:a16="http://schemas.microsoft.com/office/drawing/2014/main" id="{AD5EE2A1-8CDA-10B8-E4E4-F291760CAEB4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Set task time or prayer-based timing</a:t>
            </a:r>
          </a:p>
        </p:txBody>
      </p:sp>
      <p:sp>
        <p:nvSpPr>
          <p:cNvPr id="36" name="Urdu: کام کا وقت نماز کے ساتھ مقرر کریں">
            <a:extLst>
              <a:ext uri="{FF2B5EF4-FFF2-40B4-BE49-F238E27FC236}">
                <a16:creationId xmlns:a16="http://schemas.microsoft.com/office/drawing/2014/main" id="{11C16AC2-9046-0B72-4020-341E3CCEAF40}"/>
              </a:ext>
            </a:extLst>
          </p:cNvPr>
          <p:cNvSpPr txBox="1"/>
          <p:nvPr/>
        </p:nvSpPr>
        <p:spPr>
          <a:xfrm>
            <a:off x="1536701" y="5025231"/>
            <a:ext cx="27258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کام کا وقت نماز کے ساتھ مقرر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Private notes with Quran references">
            <a:extLst>
              <a:ext uri="{FF2B5EF4-FFF2-40B4-BE49-F238E27FC236}">
                <a16:creationId xmlns:a16="http://schemas.microsoft.com/office/drawing/2014/main" id="{2B6E836A-BFE7-A76F-B458-748C5C985782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Private notes with Quran references</a:t>
            </a:r>
          </a:p>
        </p:txBody>
      </p:sp>
      <p:sp>
        <p:nvSpPr>
          <p:cNvPr id="38" name="Urdu: آیت کے حوالے کے ساتھ ذاتی نوٹس">
            <a:extLst>
              <a:ext uri="{FF2B5EF4-FFF2-40B4-BE49-F238E27FC236}">
                <a16:creationId xmlns:a16="http://schemas.microsoft.com/office/drawing/2014/main" id="{5217EBC9-2581-9A11-5970-B22DFDB93056}"/>
              </a:ext>
            </a:extLst>
          </p:cNvPr>
          <p:cNvSpPr txBox="1"/>
          <p:nvPr/>
        </p:nvSpPr>
        <p:spPr>
          <a:xfrm>
            <a:off x="1536701" y="5685631"/>
            <a:ext cx="2781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کے حوالے کے ساتھ ذاتی نوٹس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Return from a note to its ayah">
            <a:extLst>
              <a:ext uri="{FF2B5EF4-FFF2-40B4-BE49-F238E27FC236}">
                <a16:creationId xmlns:a16="http://schemas.microsoft.com/office/drawing/2014/main" id="{CD0ABB3B-941E-5444-2493-E4054336965F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Return from a note to its ayah</a:t>
            </a:r>
          </a:p>
        </p:txBody>
      </p:sp>
      <p:sp>
        <p:nvSpPr>
          <p:cNvPr id="40" name="Urdu: نوٹ سے متعلقہ آیت کھولیں">
            <a:extLst>
              <a:ext uri="{FF2B5EF4-FFF2-40B4-BE49-F238E27FC236}">
                <a16:creationId xmlns:a16="http://schemas.microsoft.com/office/drawing/2014/main" id="{3E222246-FDC0-08C1-3D48-B7793D4AF566}"/>
              </a:ext>
            </a:extLst>
          </p:cNvPr>
          <p:cNvSpPr txBox="1"/>
          <p:nvPr/>
        </p:nvSpPr>
        <p:spPr>
          <a:xfrm>
            <a:off x="1536701" y="6346031"/>
            <a:ext cx="2146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نوٹ سے متعلقہ آیت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Record fasts on a monthly calendar">
            <a:extLst>
              <a:ext uri="{FF2B5EF4-FFF2-40B4-BE49-F238E27FC236}">
                <a16:creationId xmlns:a16="http://schemas.microsoft.com/office/drawing/2014/main" id="{499F2301-088A-0853-EF77-A6EC0E934E1B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Record fasts on a monthly calendar</a:t>
            </a:r>
          </a:p>
        </p:txBody>
      </p:sp>
      <p:sp>
        <p:nvSpPr>
          <p:cNvPr id="42" name="Urdu: کیلنڈر میں روزوں کا ریکارڈ رکھیں">
            <a:extLst>
              <a:ext uri="{FF2B5EF4-FFF2-40B4-BE49-F238E27FC236}">
                <a16:creationId xmlns:a16="http://schemas.microsoft.com/office/drawing/2014/main" id="{7921E49D-BCCB-C231-D308-37C8A206DA4B}"/>
              </a:ext>
            </a:extLst>
          </p:cNvPr>
          <p:cNvSpPr txBox="1"/>
          <p:nvPr/>
        </p:nvSpPr>
        <p:spPr>
          <a:xfrm>
            <a:off x="1536701" y="7006431"/>
            <a:ext cx="24019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کیلنڈر میں روزوں کا ریکارڈ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Suhoor and iftar from prayer settings">
            <a:extLst>
              <a:ext uri="{FF2B5EF4-FFF2-40B4-BE49-F238E27FC236}">
                <a16:creationId xmlns:a16="http://schemas.microsoft.com/office/drawing/2014/main" id="{07AB9437-9CFF-32B4-8C8E-9E36160AC324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Suhoor and iftar from prayer settings</a:t>
            </a:r>
          </a:p>
        </p:txBody>
      </p:sp>
      <p:sp>
        <p:nvSpPr>
          <p:cNvPr id="44" name="Urdu: نماز کی سیٹنگز کے مطابق سحری اور افطار">
            <a:extLst>
              <a:ext uri="{FF2B5EF4-FFF2-40B4-BE49-F238E27FC236}">
                <a16:creationId xmlns:a16="http://schemas.microsoft.com/office/drawing/2014/main" id="{F47937D0-1E65-656A-C4C1-F8BE744E1537}"/>
              </a:ext>
            </a:extLst>
          </p:cNvPr>
          <p:cNvSpPr txBox="1"/>
          <p:nvPr/>
        </p:nvSpPr>
        <p:spPr>
          <a:xfrm>
            <a:off x="1536700" y="7666831"/>
            <a:ext cx="29686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کی سیٹنگز کے مطابق سحری اور افطار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Fasting types and yearly totals">
            <a:extLst>
              <a:ext uri="{FF2B5EF4-FFF2-40B4-BE49-F238E27FC236}">
                <a16:creationId xmlns:a16="http://schemas.microsoft.com/office/drawing/2014/main" id="{FFF45443-9817-7AE1-F5FA-A3FB4B8CB3E6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Fasting types and yearly totals</a:t>
            </a:r>
          </a:p>
        </p:txBody>
      </p:sp>
      <p:sp>
        <p:nvSpPr>
          <p:cNvPr id="46" name="Urdu: روزوں کی قسم اور سال کا کل ریکارڈ">
            <a:extLst>
              <a:ext uri="{FF2B5EF4-FFF2-40B4-BE49-F238E27FC236}">
                <a16:creationId xmlns:a16="http://schemas.microsoft.com/office/drawing/2014/main" id="{268ADA70-2963-771B-7403-F577DF38FEC3}"/>
              </a:ext>
            </a:extLst>
          </p:cNvPr>
          <p:cNvSpPr txBox="1"/>
          <p:nvPr/>
        </p:nvSpPr>
        <p:spPr>
          <a:xfrm>
            <a:off x="1536700" y="8327231"/>
            <a:ext cx="26956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روزوں کی قسم اور سال کا کل ریکارڈ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Search, saved &amp; offline">
            <a:extLst>
              <a:ext uri="{FF2B5EF4-FFF2-40B4-BE49-F238E27FC236}">
                <a16:creationId xmlns:a16="http://schemas.microsoft.com/office/drawing/2014/main" id="{692E88AC-7636-5DBA-6FC1-EA2DE12247CE}"/>
              </a:ext>
            </a:extLst>
          </p:cNvPr>
          <p:cNvSpPr txBox="1"/>
          <p:nvPr/>
        </p:nvSpPr>
        <p:spPr>
          <a:xfrm>
            <a:off x="10985500" y="2654300"/>
            <a:ext cx="3399473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Search, saved &amp; offline</a:t>
            </a:r>
          </a:p>
        </p:txBody>
      </p:sp>
      <p:sp>
        <p:nvSpPr>
          <p:cNvPr id="48" name="Urdu: تلاش، محفوظ مواد اور آف لائن مطالعہ">
            <a:extLst>
              <a:ext uri="{FF2B5EF4-FFF2-40B4-BE49-F238E27FC236}">
                <a16:creationId xmlns:a16="http://schemas.microsoft.com/office/drawing/2014/main" id="{690B8DD3-B3CB-092A-0CC3-2D9098925C32}"/>
              </a:ext>
            </a:extLst>
          </p:cNvPr>
          <p:cNvSpPr txBox="1"/>
          <p:nvPr/>
        </p:nvSpPr>
        <p:spPr>
          <a:xfrm>
            <a:off x="14568884" y="2724150"/>
            <a:ext cx="331317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تلاش، محفوظ مواد اور آف لائن مطالعہ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↗">
            <a:extLst>
              <a:ext uri="{FF2B5EF4-FFF2-40B4-BE49-F238E27FC236}">
                <a16:creationId xmlns:a16="http://schemas.microsoft.com/office/drawing/2014/main" id="{B073DE6B-D4E6-0428-09FF-DE2833459807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0" name="Text: Search content and app features">
            <a:extLst>
              <a:ext uri="{FF2B5EF4-FFF2-40B4-BE49-F238E27FC236}">
                <a16:creationId xmlns:a16="http://schemas.microsoft.com/office/drawing/2014/main" id="{AD8E093B-3FE3-6DEC-70C3-089AE4A7A861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Search content and app features</a:t>
            </a:r>
          </a:p>
        </p:txBody>
      </p:sp>
      <p:sp>
        <p:nvSpPr>
          <p:cNvPr id="51" name="Urdu: مواد اور ایپ کی سہولتیں تلاش کریں">
            <a:extLst>
              <a:ext uri="{FF2B5EF4-FFF2-40B4-BE49-F238E27FC236}">
                <a16:creationId xmlns:a16="http://schemas.microsoft.com/office/drawing/2014/main" id="{8F7FFCF4-85FE-382C-9373-4568C87AD900}"/>
              </a:ext>
            </a:extLst>
          </p:cNvPr>
          <p:cNvSpPr txBox="1"/>
          <p:nvPr/>
        </p:nvSpPr>
        <p:spPr>
          <a:xfrm>
            <a:off x="11442701" y="3704431"/>
            <a:ext cx="27369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مواد اور ایپ کی سہولتیں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English, Urdu and reference searches">
            <a:extLst>
              <a:ext uri="{FF2B5EF4-FFF2-40B4-BE49-F238E27FC236}">
                <a16:creationId xmlns:a16="http://schemas.microsoft.com/office/drawing/2014/main" id="{658ACB9E-EB3A-FCE0-6C73-C83992F68DED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English, Urdu and reference searches</a:t>
            </a:r>
          </a:p>
        </p:txBody>
      </p:sp>
      <p:sp>
        <p:nvSpPr>
          <p:cNvPr id="53" name="Urdu: انگریزی، اردو یا حوالے سے تلاش">
            <a:extLst>
              <a:ext uri="{FF2B5EF4-FFF2-40B4-BE49-F238E27FC236}">
                <a16:creationId xmlns:a16="http://schemas.microsoft.com/office/drawing/2014/main" id="{8FE8E1AB-08BF-C6F3-0D2A-EB6E40595147}"/>
              </a:ext>
            </a:extLst>
          </p:cNvPr>
          <p:cNvSpPr txBox="1"/>
          <p:nvPr/>
        </p:nvSpPr>
        <p:spPr>
          <a:xfrm>
            <a:off x="11442701" y="4364831"/>
            <a:ext cx="25099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انگریزی، اردو یا حوالے سے تلاش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Open the exact result or tool">
            <a:extLst>
              <a:ext uri="{FF2B5EF4-FFF2-40B4-BE49-F238E27FC236}">
                <a16:creationId xmlns:a16="http://schemas.microsoft.com/office/drawing/2014/main" id="{1DD76106-80E7-B5AC-AC70-87BE5D252017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the exact result or tool</a:t>
            </a:r>
          </a:p>
        </p:txBody>
      </p:sp>
      <p:sp>
        <p:nvSpPr>
          <p:cNvPr id="55" name="Urdu: متعلقہ نتیجہ یا سہولت فوراً کھولیں">
            <a:extLst>
              <a:ext uri="{FF2B5EF4-FFF2-40B4-BE49-F238E27FC236}">
                <a16:creationId xmlns:a16="http://schemas.microsoft.com/office/drawing/2014/main" id="{C294C88B-162D-05E8-AFE2-34865E464350}"/>
              </a:ext>
            </a:extLst>
          </p:cNvPr>
          <p:cNvSpPr txBox="1"/>
          <p:nvPr/>
        </p:nvSpPr>
        <p:spPr>
          <a:xfrm>
            <a:off x="11442700" y="5025231"/>
            <a:ext cx="23924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نتیجہ یا سہولت فوراً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Saved ayat, books and other favourites">
            <a:extLst>
              <a:ext uri="{FF2B5EF4-FFF2-40B4-BE49-F238E27FC236}">
                <a16:creationId xmlns:a16="http://schemas.microsoft.com/office/drawing/2014/main" id="{0B0FED21-C4CA-AF26-5F6F-041CF05B1EE4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Saved ayat, books and other favourites</a:t>
            </a:r>
          </a:p>
        </p:txBody>
      </p:sp>
      <p:sp>
        <p:nvSpPr>
          <p:cNvPr id="57" name="Urdu: محفوظ آیات، کتابیں اور پسندیدہ مواد">
            <a:extLst>
              <a:ext uri="{FF2B5EF4-FFF2-40B4-BE49-F238E27FC236}">
                <a16:creationId xmlns:a16="http://schemas.microsoft.com/office/drawing/2014/main" id="{F45A7224-2A12-E0A2-DFD4-0567FE5B0448}"/>
              </a:ext>
            </a:extLst>
          </p:cNvPr>
          <p:cNvSpPr txBox="1"/>
          <p:nvPr/>
        </p:nvSpPr>
        <p:spPr>
          <a:xfrm>
            <a:off x="11442701" y="5685631"/>
            <a:ext cx="26797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محفوظ آیات، کتابیں اور پسندیدہ مواد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Resume reading and listening">
            <a:extLst>
              <a:ext uri="{FF2B5EF4-FFF2-40B4-BE49-F238E27FC236}">
                <a16:creationId xmlns:a16="http://schemas.microsoft.com/office/drawing/2014/main" id="{9E9E4CA9-9DA5-2F22-C3BB-AE9FF4C1390C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Resume reading and listening</a:t>
            </a:r>
          </a:p>
        </p:txBody>
      </p:sp>
      <p:sp>
        <p:nvSpPr>
          <p:cNvPr id="59" name="Urdu: مطالعہ اور آڈیو دوبارہ جاری رکھیں">
            <a:extLst>
              <a:ext uri="{FF2B5EF4-FFF2-40B4-BE49-F238E27FC236}">
                <a16:creationId xmlns:a16="http://schemas.microsoft.com/office/drawing/2014/main" id="{9F45E2FB-C4EB-D07D-751C-FB7D82EDB124}"/>
              </a:ext>
            </a:extLst>
          </p:cNvPr>
          <p:cNvSpPr txBox="1"/>
          <p:nvPr/>
        </p:nvSpPr>
        <p:spPr>
          <a:xfrm>
            <a:off x="11442700" y="6346031"/>
            <a:ext cx="24749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مطالعہ اور آڈیو دوبارہ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Offline bundled reading material">
            <a:extLst>
              <a:ext uri="{FF2B5EF4-FFF2-40B4-BE49-F238E27FC236}">
                <a16:creationId xmlns:a16="http://schemas.microsoft.com/office/drawing/2014/main" id="{945FAB2D-5199-0B50-320E-DBB1C41EFC22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Offline bundled reading material</a:t>
            </a:r>
          </a:p>
        </p:txBody>
      </p:sp>
      <p:sp>
        <p:nvSpPr>
          <p:cNvPr id="61" name="Urdu: فون میں موجود مواد آف لائن پڑھیں">
            <a:extLst>
              <a:ext uri="{FF2B5EF4-FFF2-40B4-BE49-F238E27FC236}">
                <a16:creationId xmlns:a16="http://schemas.microsoft.com/office/drawing/2014/main" id="{4932CCAF-FF7C-E1CA-D1BA-3D2794BB981B}"/>
              </a:ext>
            </a:extLst>
          </p:cNvPr>
          <p:cNvSpPr txBox="1"/>
          <p:nvPr/>
        </p:nvSpPr>
        <p:spPr>
          <a:xfrm>
            <a:off x="11442701" y="7006431"/>
            <a:ext cx="26416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فون میں موجود مواد آف لائن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Download and storage management">
            <a:extLst>
              <a:ext uri="{FF2B5EF4-FFF2-40B4-BE49-F238E27FC236}">
                <a16:creationId xmlns:a16="http://schemas.microsoft.com/office/drawing/2014/main" id="{53D95DCC-CA29-3C25-EDF3-B7118F60CA07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Download and storage management</a:t>
            </a:r>
          </a:p>
        </p:txBody>
      </p:sp>
      <p:sp>
        <p:nvSpPr>
          <p:cNvPr id="63" name="Urdu: ڈاؤن لوڈ اور اسٹوریج کا انتظام">
            <a:extLst>
              <a:ext uri="{FF2B5EF4-FFF2-40B4-BE49-F238E27FC236}">
                <a16:creationId xmlns:a16="http://schemas.microsoft.com/office/drawing/2014/main" id="{3356FCD9-E709-3F0F-211E-477B4CC83D97}"/>
              </a:ext>
            </a:extLst>
          </p:cNvPr>
          <p:cNvSpPr txBox="1"/>
          <p:nvPr/>
        </p:nvSpPr>
        <p:spPr>
          <a:xfrm>
            <a:off x="11442700" y="7666831"/>
            <a:ext cx="22892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ڈاؤن لوڈ اور اسٹوریج کا انتظام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Private local notes and daily records">
            <a:extLst>
              <a:ext uri="{FF2B5EF4-FFF2-40B4-BE49-F238E27FC236}">
                <a16:creationId xmlns:a16="http://schemas.microsoft.com/office/drawing/2014/main" id="{466FBE5F-8D93-A4DE-8363-25EF94731C21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Private local notes and daily records</a:t>
            </a:r>
          </a:p>
        </p:txBody>
      </p:sp>
      <p:sp>
        <p:nvSpPr>
          <p:cNvPr id="65" name="Urdu: ذاتی نوٹس اور روزانہ ریکارڈ فون پر رکھیں">
            <a:extLst>
              <a:ext uri="{FF2B5EF4-FFF2-40B4-BE49-F238E27FC236}">
                <a16:creationId xmlns:a16="http://schemas.microsoft.com/office/drawing/2014/main" id="{FC31F8A8-70A6-CED4-1534-569A078ADBDE}"/>
              </a:ext>
            </a:extLst>
          </p:cNvPr>
          <p:cNvSpPr txBox="1"/>
          <p:nvPr/>
        </p:nvSpPr>
        <p:spPr>
          <a:xfrm>
            <a:off x="11442700" y="8327231"/>
            <a:ext cx="29512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نوٹس اور روزانہ ریکارڈ فون پر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Privacy and diagnostic choices">
            <a:extLst>
              <a:ext uri="{FF2B5EF4-FFF2-40B4-BE49-F238E27FC236}">
                <a16:creationId xmlns:a16="http://schemas.microsoft.com/office/drawing/2014/main" id="{792EF7B4-DCD0-A6B4-08A6-A93ED12EB822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Privacy and diagnostic choices</a:t>
            </a:r>
          </a:p>
        </p:txBody>
      </p:sp>
      <p:sp>
        <p:nvSpPr>
          <p:cNvPr id="67" name="Urdu: پرائیویسی اور تشخیصی معلومات کے انتخاب">
            <a:extLst>
              <a:ext uri="{FF2B5EF4-FFF2-40B4-BE49-F238E27FC236}">
                <a16:creationId xmlns:a16="http://schemas.microsoft.com/office/drawing/2014/main" id="{98358056-4D1E-D841-56CD-2C27D977AA95}"/>
              </a:ext>
            </a:extLst>
          </p:cNvPr>
          <p:cNvSpPr txBox="1"/>
          <p:nvPr/>
        </p:nvSpPr>
        <p:spPr>
          <a:xfrm>
            <a:off x="11442700" y="8987631"/>
            <a:ext cx="31845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پرائیویسی اور تشخیصی معلومات کے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8" name="Text: About, acknowledgements and contact">
            <a:extLst>
              <a:ext uri="{FF2B5EF4-FFF2-40B4-BE49-F238E27FC236}">
                <a16:creationId xmlns:a16="http://schemas.microsoft.com/office/drawing/2014/main" id="{F96E887F-CEE7-3BF6-98F0-7F945E993DD6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About, acknowledgements and contact</a:t>
            </a:r>
          </a:p>
        </p:txBody>
      </p:sp>
      <p:sp>
        <p:nvSpPr>
          <p:cNvPr id="69" name="Urdu: تعارف، ماخذ اور رابطے">
            <a:extLst>
              <a:ext uri="{FF2B5EF4-FFF2-40B4-BE49-F238E27FC236}">
                <a16:creationId xmlns:a16="http://schemas.microsoft.com/office/drawing/2014/main" id="{2284D8FA-51DE-A740-7D88-47D8D603DE72}"/>
              </a:ext>
            </a:extLst>
          </p:cNvPr>
          <p:cNvSpPr txBox="1"/>
          <p:nvPr/>
        </p:nvSpPr>
        <p:spPr>
          <a:xfrm>
            <a:off x="11442700" y="9648031"/>
            <a:ext cx="17431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تعارف، ماخذ اور رابطے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SILSILA NAQSHBANDIA OWAISIAH">
            <a:extLst>
              <a:ext uri="{FF2B5EF4-FFF2-40B4-BE49-F238E27FC236}">
                <a16:creationId xmlns:a16="http://schemas.microsoft.com/office/drawing/2014/main" id="{A5C4EFDC-FDDE-054A-2632-4D7472C9CB33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1" name="Text: App map">
            <a:extLst>
              <a:ext uri="{FF2B5EF4-FFF2-40B4-BE49-F238E27FC236}">
                <a16:creationId xmlns:a16="http://schemas.microsoft.com/office/drawing/2014/main" id="{2953C70A-5B1B-ADD2-0F72-C1A6DA9497AC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2" name="Text: All features">
            <a:extLst>
              <a:ext uri="{FF2B5EF4-FFF2-40B4-BE49-F238E27FC236}">
                <a16:creationId xmlns:a16="http://schemas.microsoft.com/office/drawing/2014/main" id="{6699C4BB-F76E-A7F6-1CA8-6CC7A7B501F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3" name="Text: 24 / 35">
            <a:extLst>
              <a:ext uri="{FF2B5EF4-FFF2-40B4-BE49-F238E27FC236}">
                <a16:creationId xmlns:a16="http://schemas.microsoft.com/office/drawing/2014/main" id="{EB7AB29C-E8E5-0A93-C653-1A866580B200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24 / 35</a:t>
            </a:r>
          </a:p>
        </p:txBody>
      </p:sp>
      <p:sp>
        <p:nvSpPr>
          <p:cNvPr id="74" name="Text: ‹">
            <a:extLst>
              <a:ext uri="{FF2B5EF4-FFF2-40B4-BE49-F238E27FC236}">
                <a16:creationId xmlns:a16="http://schemas.microsoft.com/office/drawing/2014/main" id="{47933F68-C493-497D-2383-D705AC1EE436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5" name="Text: ›">
            <a:extLst>
              <a:ext uri="{FF2B5EF4-FFF2-40B4-BE49-F238E27FC236}">
                <a16:creationId xmlns:a16="http://schemas.microsoft.com/office/drawing/2014/main" id="{D00881A5-B589-0245-EFE9-C12FE8BD09B0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6" name="Explore: screen=myday-en">
            <a:hlinkClick r:id="rId4"/>
            <a:extLst>
              <a:ext uri="{FF2B5EF4-FFF2-40B4-BE49-F238E27FC236}">
                <a16:creationId xmlns:a16="http://schemas.microsoft.com/office/drawing/2014/main" id="{1FDCE556-1FD9-2F24-AEE8-36169D3C8142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Explore: screen=search-en">
            <a:hlinkClick r:id="rId5"/>
            <a:extLst>
              <a:ext uri="{FF2B5EF4-FFF2-40B4-BE49-F238E27FC236}">
                <a16:creationId xmlns:a16="http://schemas.microsoft.com/office/drawing/2014/main" id="{62AA9774-FC11-DF50-465F-7EEBAF2DD09B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2170C7E7-266C-D7BF-7114-379A96FDC001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xplore: features">
            <a:hlinkClick r:id="rId7"/>
            <a:extLst>
              <a:ext uri="{FF2B5EF4-FFF2-40B4-BE49-F238E27FC236}">
                <a16:creationId xmlns:a16="http://schemas.microsoft.com/office/drawing/2014/main" id="{AF672521-017F-27DD-D136-741586FF8C7D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Navigate: tree-2">
            <a:hlinkClick r:id="rId8" action="ppaction://hlinksldjump"/>
            <a:extLst>
              <a:ext uri="{FF2B5EF4-FFF2-40B4-BE49-F238E27FC236}">
                <a16:creationId xmlns:a16="http://schemas.microsoft.com/office/drawing/2014/main" id="{72791CA4-8B79-6F1F-1275-31B8ED0FEAAA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tree-4">
            <a:hlinkClick r:id="rId9" action="ppaction://hlinksldjump"/>
            <a:extLst>
              <a:ext uri="{FF2B5EF4-FFF2-40B4-BE49-F238E27FC236}">
                <a16:creationId xmlns:a16="http://schemas.microsoft.com/office/drawing/2014/main" id="{8BCFCAF4-63B6-9D38-52D6-221E590F4992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4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AD771F12-C3DA-E00E-11C7-551A0BF71F0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1B73917B-0DA4-C0F4-1D71-37B3241E9A52}"/>
              </a:ext>
            </a:extLst>
          </p:cNvPr>
          <p:cNvCxnSpPr/>
          <p:nvPr/>
        </p:nvCxnSpPr>
        <p:spPr>
          <a:xfrm>
            <a:off x="1206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28FCC99D-7A6B-155B-1416-C6F309B62E3F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F7488BCE-1905-296A-B145-5D7649ACC638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6B9389F8-6012-AE24-F9BB-7F9B59720ED5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04008984-9FF7-8F66-BC80-3325AC80B6ED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A6B9CCAE-B0C3-0CC9-B6F4-B846D07C089F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F8328C8F-76CD-F744-596F-766D91EEC0D6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7801A7A9-F458-2637-2A1C-DA3BBCBAD9E8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D3F88917-9E66-5647-4F9C-6F13055FE568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0D2C3B33-6F09-7FFD-C704-17BC49B96D2B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84BC096F-0F90-6DFC-542B-2440D6850254}"/>
              </a:ext>
            </a:extLst>
          </p:cNvPr>
          <p:cNvCxnSpPr/>
          <p:nvPr/>
        </p:nvCxnSpPr>
        <p:spPr>
          <a:xfrm>
            <a:off x="1206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DA6475B7-6912-ED97-0909-BB19F7D29A44}"/>
              </a:ext>
            </a:extLst>
          </p:cNvPr>
          <p:cNvCxnSpPr/>
          <p:nvPr/>
        </p:nvCxnSpPr>
        <p:spPr>
          <a:xfrm>
            <a:off x="11112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096F0C75-14C2-82DA-6854-6FC1C9EF3EAC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A1214B33-F4E1-C03D-C75A-692F2628F950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39146855-B20F-7092-5D16-0291D70F59EC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06A0732E-9E34-4A08-18DF-8821F02094ED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4FB4D5E1-0E91-7971-E94F-5EE67597CDCF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70786FD9-B11D-0433-3830-85C3F21040A4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5C26AA99-1271-1A94-44C1-ACE51F0DDB8E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37E1E497-82AF-E9E0-D95D-29627F152997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67F4A0E1-0914-0B3E-FA66-83FAA78B979C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ditable architecture connector">
            <a:extLst>
              <a:ext uri="{FF2B5EF4-FFF2-40B4-BE49-F238E27FC236}">
                <a16:creationId xmlns:a16="http://schemas.microsoft.com/office/drawing/2014/main" id="{55E20F39-119A-50B7-BEE6-AB2D73A86661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: DARUL IRFAN">
            <a:extLst>
              <a:ext uri="{FF2B5EF4-FFF2-40B4-BE49-F238E27FC236}">
                <a16:creationId xmlns:a16="http://schemas.microsoft.com/office/drawing/2014/main" id="{AA065BBC-6B67-4A28-C351-58226D27BC96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7" name="Text: FEATURE ARCHITECTURE">
            <a:extLst>
              <a:ext uri="{FF2B5EF4-FFF2-40B4-BE49-F238E27FC236}">
                <a16:creationId xmlns:a16="http://schemas.microsoft.com/office/drawing/2014/main" id="{0A2DAFC8-1499-7BF9-F448-6F83B5B90380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8" name="Text: Darul Irfan / Quran + Translation &amp; tafsir">
            <a:extLst>
              <a:ext uri="{FF2B5EF4-FFF2-40B4-BE49-F238E27FC236}">
                <a16:creationId xmlns:a16="http://schemas.microsoft.com/office/drawing/2014/main" id="{46976D60-402A-AB62-02B9-BF1E464D61C7}"/>
              </a:ext>
            </a:extLst>
          </p:cNvPr>
          <p:cNvSpPr txBox="1"/>
          <p:nvPr/>
        </p:nvSpPr>
        <p:spPr>
          <a:xfrm>
            <a:off x="965200" y="1295400"/>
            <a:ext cx="8122793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Quran + Translation &amp; tafsir</a:t>
            </a:r>
          </a:p>
        </p:txBody>
      </p:sp>
      <p:sp>
        <p:nvSpPr>
          <p:cNvPr id="29" name="Urdu: قرآن / ترجمہ اور تفسیر">
            <a:extLst>
              <a:ext uri="{FF2B5EF4-FFF2-40B4-BE49-F238E27FC236}">
                <a16:creationId xmlns:a16="http://schemas.microsoft.com/office/drawing/2014/main" id="{C1DA8154-126B-0533-50A5-C03490349A06}"/>
              </a:ext>
            </a:extLst>
          </p:cNvPr>
          <p:cNvSpPr txBox="1"/>
          <p:nvPr/>
        </p:nvSpPr>
        <p:spPr>
          <a:xfrm>
            <a:off x="965200" y="1943100"/>
            <a:ext cx="2508313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 / ترجمہ اور تفسیر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Quran">
            <a:extLst>
              <a:ext uri="{FF2B5EF4-FFF2-40B4-BE49-F238E27FC236}">
                <a16:creationId xmlns:a16="http://schemas.microsoft.com/office/drawing/2014/main" id="{AFB967AF-56D1-2087-3496-B9AFEE9656BC}"/>
              </a:ext>
            </a:extLst>
          </p:cNvPr>
          <p:cNvSpPr txBox="1"/>
          <p:nvPr/>
        </p:nvSpPr>
        <p:spPr>
          <a:xfrm>
            <a:off x="1079500" y="2654300"/>
            <a:ext cx="1031939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Quran</a:t>
            </a:r>
          </a:p>
        </p:txBody>
      </p:sp>
      <p:sp>
        <p:nvSpPr>
          <p:cNvPr id="31" name="Urdu: قرآن">
            <a:extLst>
              <a:ext uri="{FF2B5EF4-FFF2-40B4-BE49-F238E27FC236}">
                <a16:creationId xmlns:a16="http://schemas.microsoft.com/office/drawing/2014/main" id="{0A2D09BF-E44B-731A-F32A-241D62DA8386}"/>
              </a:ext>
            </a:extLst>
          </p:cNvPr>
          <p:cNvSpPr txBox="1"/>
          <p:nvPr/>
        </p:nvSpPr>
        <p:spPr>
          <a:xfrm>
            <a:off x="2290763" y="2724150"/>
            <a:ext cx="539813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2" name="Text: ↗">
            <a:extLst>
              <a:ext uri="{FF2B5EF4-FFF2-40B4-BE49-F238E27FC236}">
                <a16:creationId xmlns:a16="http://schemas.microsoft.com/office/drawing/2014/main" id="{31809DBC-650C-DF57-AF82-3BF0003BD016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3" name="Text: Browse all 114 surahs">
            <a:extLst>
              <a:ext uri="{FF2B5EF4-FFF2-40B4-BE49-F238E27FC236}">
                <a16:creationId xmlns:a16="http://schemas.microsoft.com/office/drawing/2014/main" id="{9954C176-C16D-8A36-288D-C13116482460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Browse all 114 surahs</a:t>
            </a:r>
          </a:p>
        </p:txBody>
      </p:sp>
      <p:sp>
        <p:nvSpPr>
          <p:cNvPr id="34" name="Urdu: تمام 114 سورتیں">
            <a:extLst>
              <a:ext uri="{FF2B5EF4-FFF2-40B4-BE49-F238E27FC236}">
                <a16:creationId xmlns:a16="http://schemas.microsoft.com/office/drawing/2014/main" id="{DCB0A8BD-60B0-9C19-3DC3-436149D4E9E8}"/>
              </a:ext>
            </a:extLst>
          </p:cNvPr>
          <p:cNvSpPr txBox="1"/>
          <p:nvPr/>
        </p:nvSpPr>
        <p:spPr>
          <a:xfrm>
            <a:off x="1536700" y="3704431"/>
            <a:ext cx="13748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تمام 114 سورتیں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Browse all 30 parahs">
            <a:extLst>
              <a:ext uri="{FF2B5EF4-FFF2-40B4-BE49-F238E27FC236}">
                <a16:creationId xmlns:a16="http://schemas.microsoft.com/office/drawing/2014/main" id="{535FC9DE-8DC5-1037-EB9A-FA92E1D156C8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Browse all 30 parahs</a:t>
            </a:r>
          </a:p>
        </p:txBody>
      </p:sp>
      <p:sp>
        <p:nvSpPr>
          <p:cNvPr id="36" name="Urdu: تمام 30 پارے">
            <a:extLst>
              <a:ext uri="{FF2B5EF4-FFF2-40B4-BE49-F238E27FC236}">
                <a16:creationId xmlns:a16="http://schemas.microsoft.com/office/drawing/2014/main" id="{5A6E7104-276B-BC4F-590D-7FA47A8CA775}"/>
              </a:ext>
            </a:extLst>
          </p:cNvPr>
          <p:cNvSpPr txBox="1"/>
          <p:nvPr/>
        </p:nvSpPr>
        <p:spPr>
          <a:xfrm>
            <a:off x="1536701" y="4364831"/>
            <a:ext cx="11954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تمام 30 پارے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Search words or an ayah reference">
            <a:extLst>
              <a:ext uri="{FF2B5EF4-FFF2-40B4-BE49-F238E27FC236}">
                <a16:creationId xmlns:a16="http://schemas.microsoft.com/office/drawing/2014/main" id="{1C817BA3-6088-0130-28B7-67A914E47BC2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Search words or an ayah reference</a:t>
            </a:r>
          </a:p>
        </p:txBody>
      </p:sp>
      <p:sp>
        <p:nvSpPr>
          <p:cNvPr id="38" name="Urdu: الفاظ یا آیت کے حوالے سے تلاش کریں">
            <a:extLst>
              <a:ext uri="{FF2B5EF4-FFF2-40B4-BE49-F238E27FC236}">
                <a16:creationId xmlns:a16="http://schemas.microsoft.com/office/drawing/2014/main" id="{E36F4889-AFD4-5FC4-EB16-9AD177AD37F2}"/>
              </a:ext>
            </a:extLst>
          </p:cNvPr>
          <p:cNvSpPr txBox="1"/>
          <p:nvPr/>
        </p:nvSpPr>
        <p:spPr>
          <a:xfrm>
            <a:off x="1536701" y="5025231"/>
            <a:ext cx="30607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الفاظ یا آیت کے حوالے سے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Arabic Quran in green">
            <a:extLst>
              <a:ext uri="{FF2B5EF4-FFF2-40B4-BE49-F238E27FC236}">
                <a16:creationId xmlns:a16="http://schemas.microsoft.com/office/drawing/2014/main" id="{E50C40AE-021C-C7DF-F617-4905B3FCFE89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Arabic Quran in green</a:t>
            </a:r>
          </a:p>
        </p:txBody>
      </p:sp>
      <p:sp>
        <p:nvSpPr>
          <p:cNvPr id="40" name="Urdu: قرآن کا عربی متن سبز رنگ میں">
            <a:extLst>
              <a:ext uri="{FF2B5EF4-FFF2-40B4-BE49-F238E27FC236}">
                <a16:creationId xmlns:a16="http://schemas.microsoft.com/office/drawing/2014/main" id="{DA835EF6-A727-5992-F753-56EE5B304F4D}"/>
              </a:ext>
            </a:extLst>
          </p:cNvPr>
          <p:cNvSpPr txBox="1"/>
          <p:nvPr/>
        </p:nvSpPr>
        <p:spPr>
          <a:xfrm>
            <a:off x="1536701" y="5685631"/>
            <a:ext cx="22162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 کا عربی متن سبز رنگ میں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Choose the reading language">
            <a:extLst>
              <a:ext uri="{FF2B5EF4-FFF2-40B4-BE49-F238E27FC236}">
                <a16:creationId xmlns:a16="http://schemas.microsoft.com/office/drawing/2014/main" id="{D39415C1-CE36-DC16-EFD9-5BE0A42C927E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Choose the reading language</a:t>
            </a:r>
          </a:p>
        </p:txBody>
      </p:sp>
      <p:sp>
        <p:nvSpPr>
          <p:cNvPr id="42" name="Urdu: مطالعے کی زبان منتخب کریں">
            <a:extLst>
              <a:ext uri="{FF2B5EF4-FFF2-40B4-BE49-F238E27FC236}">
                <a16:creationId xmlns:a16="http://schemas.microsoft.com/office/drawing/2014/main" id="{0481264E-240D-C50B-3877-19E3D700ECC5}"/>
              </a:ext>
            </a:extLst>
          </p:cNvPr>
          <p:cNvSpPr txBox="1"/>
          <p:nvPr/>
        </p:nvSpPr>
        <p:spPr>
          <a:xfrm>
            <a:off x="1536701" y="6346031"/>
            <a:ext cx="2146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مطالعے کی زبان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Save an ayah and resume your place">
            <a:extLst>
              <a:ext uri="{FF2B5EF4-FFF2-40B4-BE49-F238E27FC236}">
                <a16:creationId xmlns:a16="http://schemas.microsoft.com/office/drawing/2014/main" id="{4B682650-809B-325E-84BA-D3BF8221EDFB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Save an ayah and resume your place</a:t>
            </a:r>
          </a:p>
        </p:txBody>
      </p:sp>
      <p:sp>
        <p:nvSpPr>
          <p:cNvPr id="44" name="Urdu: آیت محفوظ کریں اور مطالعہ جاری رکھیں">
            <a:extLst>
              <a:ext uri="{FF2B5EF4-FFF2-40B4-BE49-F238E27FC236}">
                <a16:creationId xmlns:a16="http://schemas.microsoft.com/office/drawing/2014/main" id="{48A9D5BB-3317-EB1F-E31B-883FCAB958DD}"/>
              </a:ext>
            </a:extLst>
          </p:cNvPr>
          <p:cNvSpPr txBox="1"/>
          <p:nvPr/>
        </p:nvSpPr>
        <p:spPr>
          <a:xfrm>
            <a:off x="1536700" y="7006431"/>
            <a:ext cx="3006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محفوظ کریں اور مطالعہ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Share an ayah with its reference">
            <a:extLst>
              <a:ext uri="{FF2B5EF4-FFF2-40B4-BE49-F238E27FC236}">
                <a16:creationId xmlns:a16="http://schemas.microsoft.com/office/drawing/2014/main" id="{47F52557-4994-95CF-5781-E1F9B7AECB1A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Share an ayah with its reference</a:t>
            </a:r>
          </a:p>
        </p:txBody>
      </p:sp>
      <p:sp>
        <p:nvSpPr>
          <p:cNvPr id="46" name="Urdu: حوالے کے ساتھ آیت شیئر کریں">
            <a:extLst>
              <a:ext uri="{FF2B5EF4-FFF2-40B4-BE49-F238E27FC236}">
                <a16:creationId xmlns:a16="http://schemas.microsoft.com/office/drawing/2014/main" id="{3391930C-0E75-47BD-037D-C4D9095AA039}"/>
              </a:ext>
            </a:extLst>
          </p:cNvPr>
          <p:cNvSpPr txBox="1"/>
          <p:nvPr/>
        </p:nvSpPr>
        <p:spPr>
          <a:xfrm>
            <a:off x="1536700" y="7666831"/>
            <a:ext cx="24670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حوالے کے ساتھ آیت شیئر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Write a private note from an ayah">
            <a:extLst>
              <a:ext uri="{FF2B5EF4-FFF2-40B4-BE49-F238E27FC236}">
                <a16:creationId xmlns:a16="http://schemas.microsoft.com/office/drawing/2014/main" id="{BA4F6829-2509-8606-1897-DA5E541CBBBD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Write a private note from an ayah</a:t>
            </a:r>
          </a:p>
        </p:txBody>
      </p:sp>
      <p:sp>
        <p:nvSpPr>
          <p:cNvPr id="48" name="Urdu: آیت کے ساتھ ذاتی نوٹ لکھیں">
            <a:extLst>
              <a:ext uri="{FF2B5EF4-FFF2-40B4-BE49-F238E27FC236}">
                <a16:creationId xmlns:a16="http://schemas.microsoft.com/office/drawing/2014/main" id="{61B553E8-1088-E4C9-FCDF-269B0E213CCC}"/>
              </a:ext>
            </a:extLst>
          </p:cNvPr>
          <p:cNvSpPr txBox="1"/>
          <p:nvPr/>
        </p:nvSpPr>
        <p:spPr>
          <a:xfrm>
            <a:off x="1536700" y="8327231"/>
            <a:ext cx="23606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کے ساتھ ذاتی نوٹ لکھیں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Open tafsir or linked audio bayans">
            <a:extLst>
              <a:ext uri="{FF2B5EF4-FFF2-40B4-BE49-F238E27FC236}">
                <a16:creationId xmlns:a16="http://schemas.microsoft.com/office/drawing/2014/main" id="{04A3B593-DF68-DD39-640C-BA3339A97A3E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tafsir or linked audio bayans</a:t>
            </a:r>
          </a:p>
        </p:txBody>
      </p:sp>
      <p:sp>
        <p:nvSpPr>
          <p:cNvPr id="50" name="Urdu: تفسیر یا متعلقہ آڈیو بیان کھولیں">
            <a:extLst>
              <a:ext uri="{FF2B5EF4-FFF2-40B4-BE49-F238E27FC236}">
                <a16:creationId xmlns:a16="http://schemas.microsoft.com/office/drawing/2014/main" id="{E9F93E09-B7E4-4273-C4F4-AADF08C62160}"/>
              </a:ext>
            </a:extLst>
          </p:cNvPr>
          <p:cNvSpPr txBox="1"/>
          <p:nvPr/>
        </p:nvSpPr>
        <p:spPr>
          <a:xfrm>
            <a:off x="1536700" y="8987631"/>
            <a:ext cx="22130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تفسیر یا متعلقہ آڈیو بیان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1" name="Text: Adjust reading text size">
            <a:extLst>
              <a:ext uri="{FF2B5EF4-FFF2-40B4-BE49-F238E27FC236}">
                <a16:creationId xmlns:a16="http://schemas.microsoft.com/office/drawing/2014/main" id="{F4C5D65D-65E5-BEF0-D031-41C33C7159AA}"/>
              </a:ext>
            </a:extLst>
          </p:cNvPr>
          <p:cNvSpPr txBox="1"/>
          <p:nvPr/>
        </p:nvSpPr>
        <p:spPr>
          <a:xfrm>
            <a:off x="1536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Adjust reading text size</a:t>
            </a:r>
          </a:p>
        </p:txBody>
      </p:sp>
      <p:sp>
        <p:nvSpPr>
          <p:cNvPr id="52" name="Urdu: متن کا سائز اپنی سہولت سے بدلیں">
            <a:extLst>
              <a:ext uri="{FF2B5EF4-FFF2-40B4-BE49-F238E27FC236}">
                <a16:creationId xmlns:a16="http://schemas.microsoft.com/office/drawing/2014/main" id="{99A91525-B776-C404-BB48-CFC140A1D239}"/>
              </a:ext>
            </a:extLst>
          </p:cNvPr>
          <p:cNvSpPr txBox="1"/>
          <p:nvPr/>
        </p:nvSpPr>
        <p:spPr>
          <a:xfrm>
            <a:off x="1536700" y="9648031"/>
            <a:ext cx="25257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متن کا سائز اپنی سہولت سے بدلیں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3" name="Text: Translation &amp; tafsir">
            <a:extLst>
              <a:ext uri="{FF2B5EF4-FFF2-40B4-BE49-F238E27FC236}">
                <a16:creationId xmlns:a16="http://schemas.microsoft.com/office/drawing/2014/main" id="{C86AD220-C7BD-4BA7-9D39-1F6F446EE374}"/>
              </a:ext>
            </a:extLst>
          </p:cNvPr>
          <p:cNvSpPr txBox="1"/>
          <p:nvPr/>
        </p:nvSpPr>
        <p:spPr>
          <a:xfrm>
            <a:off x="10985500" y="2654300"/>
            <a:ext cx="283800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Translation &amp; tafsir</a:t>
            </a:r>
          </a:p>
        </p:txBody>
      </p:sp>
      <p:sp>
        <p:nvSpPr>
          <p:cNvPr id="54" name="Urdu: ترجمہ اور تفسیر">
            <a:extLst>
              <a:ext uri="{FF2B5EF4-FFF2-40B4-BE49-F238E27FC236}">
                <a16:creationId xmlns:a16="http://schemas.microsoft.com/office/drawing/2014/main" id="{36DE643E-260C-CCE6-B187-7D1CCC65AC05}"/>
              </a:ext>
            </a:extLst>
          </p:cNvPr>
          <p:cNvSpPr txBox="1"/>
          <p:nvPr/>
        </p:nvSpPr>
        <p:spPr>
          <a:xfrm>
            <a:off x="14007902" y="2724150"/>
            <a:ext cx="12780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ترجمہ اور تفسیر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5" name="Text: ↗">
            <a:extLst>
              <a:ext uri="{FF2B5EF4-FFF2-40B4-BE49-F238E27FC236}">
                <a16:creationId xmlns:a16="http://schemas.microsoft.com/office/drawing/2014/main" id="{0CEC195B-815A-A5AF-CD9F-D573A98E3709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6" name="Text: Akram-ut-Tarajum in Urdu">
            <a:extLst>
              <a:ext uri="{FF2B5EF4-FFF2-40B4-BE49-F238E27FC236}">
                <a16:creationId xmlns:a16="http://schemas.microsoft.com/office/drawing/2014/main" id="{D8436446-1A58-8B05-B4A7-E0BBF69BECF5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Akram-ut-Tarajum in Urdu</a:t>
            </a:r>
          </a:p>
        </p:txBody>
      </p:sp>
      <p:sp>
        <p:nvSpPr>
          <p:cNvPr id="57" name="Urdu: اکرم التراجم اردو میں">
            <a:extLst>
              <a:ext uri="{FF2B5EF4-FFF2-40B4-BE49-F238E27FC236}">
                <a16:creationId xmlns:a16="http://schemas.microsoft.com/office/drawing/2014/main" id="{34CC5479-82F0-6C11-6582-7C9289948BC1}"/>
              </a:ext>
            </a:extLst>
          </p:cNvPr>
          <p:cNvSpPr txBox="1"/>
          <p:nvPr/>
        </p:nvSpPr>
        <p:spPr>
          <a:xfrm>
            <a:off x="11442700" y="3704431"/>
            <a:ext cx="16605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اکرم التراجم اردو میں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Akram-ut-Tarajum in English">
            <a:extLst>
              <a:ext uri="{FF2B5EF4-FFF2-40B4-BE49-F238E27FC236}">
                <a16:creationId xmlns:a16="http://schemas.microsoft.com/office/drawing/2014/main" id="{C4398B2B-E489-F92F-756D-40B5F80864D1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Akram-ut-Tarajum in English</a:t>
            </a:r>
          </a:p>
        </p:txBody>
      </p:sp>
      <p:sp>
        <p:nvSpPr>
          <p:cNvPr id="59" name="Urdu: اکرم التراجم انگریزی میں">
            <a:extLst>
              <a:ext uri="{FF2B5EF4-FFF2-40B4-BE49-F238E27FC236}">
                <a16:creationId xmlns:a16="http://schemas.microsoft.com/office/drawing/2014/main" id="{0BEBD7E2-37EB-D6E7-5A7D-005403D47BA5}"/>
              </a:ext>
            </a:extLst>
          </p:cNvPr>
          <p:cNvSpPr txBox="1"/>
          <p:nvPr/>
        </p:nvSpPr>
        <p:spPr>
          <a:xfrm>
            <a:off x="11442701" y="4364831"/>
            <a:ext cx="19304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اکرم التراجم انگریزی میں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Tafsir button on an ayah">
            <a:extLst>
              <a:ext uri="{FF2B5EF4-FFF2-40B4-BE49-F238E27FC236}">
                <a16:creationId xmlns:a16="http://schemas.microsoft.com/office/drawing/2014/main" id="{7993A65E-D02E-476F-757D-AD50CEB2338A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Tafsir button on an ayah</a:t>
            </a:r>
          </a:p>
        </p:txBody>
      </p:sp>
      <p:sp>
        <p:nvSpPr>
          <p:cNvPr id="61" name="Urdu: آیت کے ساتھ تفسیر کا بٹن">
            <a:extLst>
              <a:ext uri="{FF2B5EF4-FFF2-40B4-BE49-F238E27FC236}">
                <a16:creationId xmlns:a16="http://schemas.microsoft.com/office/drawing/2014/main" id="{B765905B-C0C3-440E-4B62-34E1254F9747}"/>
              </a:ext>
            </a:extLst>
          </p:cNvPr>
          <p:cNvSpPr txBox="1"/>
          <p:nvPr/>
        </p:nvSpPr>
        <p:spPr>
          <a:xfrm>
            <a:off x="11442700" y="5025231"/>
            <a:ext cx="19971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آیت کے ساتھ تفسیر کا بٹن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Akram-ut-Tafaseer commentary">
            <a:extLst>
              <a:ext uri="{FF2B5EF4-FFF2-40B4-BE49-F238E27FC236}">
                <a16:creationId xmlns:a16="http://schemas.microsoft.com/office/drawing/2014/main" id="{6FE20E77-1CFD-E386-385E-2F40F873E7D4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Akram-ut-Tafaseer commentary</a:t>
            </a:r>
          </a:p>
        </p:txBody>
      </p:sp>
      <p:sp>
        <p:nvSpPr>
          <p:cNvPr id="63" name="Urdu: اکرم التفاسیر کی تفسیر">
            <a:extLst>
              <a:ext uri="{FF2B5EF4-FFF2-40B4-BE49-F238E27FC236}">
                <a16:creationId xmlns:a16="http://schemas.microsoft.com/office/drawing/2014/main" id="{2B7EF957-A876-6D8E-9449-0DD29325F5AA}"/>
              </a:ext>
            </a:extLst>
          </p:cNvPr>
          <p:cNvSpPr txBox="1"/>
          <p:nvPr/>
        </p:nvSpPr>
        <p:spPr>
          <a:xfrm>
            <a:off x="11442700" y="5685631"/>
            <a:ext cx="15986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اکرم التفاسیر کی تفسیر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Asrar-at-Tanzil commentary">
            <a:extLst>
              <a:ext uri="{FF2B5EF4-FFF2-40B4-BE49-F238E27FC236}">
                <a16:creationId xmlns:a16="http://schemas.microsoft.com/office/drawing/2014/main" id="{16D12169-2E34-8D9C-7DAF-75D0A454BE2A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Asrar-at-Tanzil commentary</a:t>
            </a:r>
          </a:p>
        </p:txBody>
      </p:sp>
      <p:sp>
        <p:nvSpPr>
          <p:cNvPr id="65" name="Urdu: اسرار التنزیل کی تفسیر">
            <a:extLst>
              <a:ext uri="{FF2B5EF4-FFF2-40B4-BE49-F238E27FC236}">
                <a16:creationId xmlns:a16="http://schemas.microsoft.com/office/drawing/2014/main" id="{8A262BB2-81E5-5858-07E0-2785DF3260C4}"/>
              </a:ext>
            </a:extLst>
          </p:cNvPr>
          <p:cNvSpPr txBox="1"/>
          <p:nvPr/>
        </p:nvSpPr>
        <p:spPr>
          <a:xfrm>
            <a:off x="11442701" y="6346031"/>
            <a:ext cx="16590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اسرار التنزیل کی تفسیر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Urdu and English language selector">
            <a:extLst>
              <a:ext uri="{FF2B5EF4-FFF2-40B4-BE49-F238E27FC236}">
                <a16:creationId xmlns:a16="http://schemas.microsoft.com/office/drawing/2014/main" id="{471A345D-240D-A1FD-B731-654B808D338D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Urdu and English language selector</a:t>
            </a:r>
          </a:p>
        </p:txBody>
      </p:sp>
      <p:sp>
        <p:nvSpPr>
          <p:cNvPr id="67" name="Urdu: اردو یا انگریزی کا انتخاب">
            <a:extLst>
              <a:ext uri="{FF2B5EF4-FFF2-40B4-BE49-F238E27FC236}">
                <a16:creationId xmlns:a16="http://schemas.microsoft.com/office/drawing/2014/main" id="{D507CD2E-60E0-EACA-86E8-633442D4D7D3}"/>
              </a:ext>
            </a:extLst>
          </p:cNvPr>
          <p:cNvSpPr txBox="1"/>
          <p:nvPr/>
        </p:nvSpPr>
        <p:spPr>
          <a:xfrm>
            <a:off x="11442701" y="7006431"/>
            <a:ext cx="18669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یا انگریزی کا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8" name="Text: Open the full printed volume">
            <a:extLst>
              <a:ext uri="{FF2B5EF4-FFF2-40B4-BE49-F238E27FC236}">
                <a16:creationId xmlns:a16="http://schemas.microsoft.com/office/drawing/2014/main" id="{96067BA9-D0C0-4855-37F5-DEB96DEAABF9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the full printed volume</a:t>
            </a:r>
          </a:p>
        </p:txBody>
      </p:sp>
      <p:sp>
        <p:nvSpPr>
          <p:cNvPr id="69" name="Urdu: اصل کتاب کی مکمل جلد کھولیں">
            <a:extLst>
              <a:ext uri="{FF2B5EF4-FFF2-40B4-BE49-F238E27FC236}">
                <a16:creationId xmlns:a16="http://schemas.microsoft.com/office/drawing/2014/main" id="{C0051773-F122-96CC-4145-549FA7D31BC2}"/>
              </a:ext>
            </a:extLst>
          </p:cNvPr>
          <p:cNvSpPr txBox="1"/>
          <p:nvPr/>
        </p:nvSpPr>
        <p:spPr>
          <a:xfrm>
            <a:off x="11442701" y="7666831"/>
            <a:ext cx="23241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اصل کتاب کی مکمل جلد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Jump to the surah’s starting page">
            <a:extLst>
              <a:ext uri="{FF2B5EF4-FFF2-40B4-BE49-F238E27FC236}">
                <a16:creationId xmlns:a16="http://schemas.microsoft.com/office/drawing/2014/main" id="{D853597D-05AF-67C5-61D9-D74F1863E1C3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Jump to the surah’s starting page</a:t>
            </a:r>
          </a:p>
        </p:txBody>
      </p:sp>
      <p:sp>
        <p:nvSpPr>
          <p:cNvPr id="71" name="Urdu: کتاب میں سورت کے آغاز پر جائیں">
            <a:extLst>
              <a:ext uri="{FF2B5EF4-FFF2-40B4-BE49-F238E27FC236}">
                <a16:creationId xmlns:a16="http://schemas.microsoft.com/office/drawing/2014/main" id="{F05FD8DD-A3A1-0265-DDFF-7788FFEE6BD9}"/>
              </a:ext>
            </a:extLst>
          </p:cNvPr>
          <p:cNvSpPr txBox="1"/>
          <p:nvPr/>
        </p:nvSpPr>
        <p:spPr>
          <a:xfrm>
            <a:off x="11442700" y="8327231"/>
            <a:ext cx="26146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کتاب میں سورت کے آغاز پر جائیں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2" name="Text: Remember the work and language">
            <a:extLst>
              <a:ext uri="{FF2B5EF4-FFF2-40B4-BE49-F238E27FC236}">
                <a16:creationId xmlns:a16="http://schemas.microsoft.com/office/drawing/2014/main" id="{B07326CE-0643-B122-FA82-10445B0B1ECA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Remember the work and language</a:t>
            </a:r>
          </a:p>
        </p:txBody>
      </p:sp>
      <p:sp>
        <p:nvSpPr>
          <p:cNvPr id="73" name="Urdu: منتخب کتاب اور زبان یاد رکھی جاتی ہے">
            <a:extLst>
              <a:ext uri="{FF2B5EF4-FFF2-40B4-BE49-F238E27FC236}">
                <a16:creationId xmlns:a16="http://schemas.microsoft.com/office/drawing/2014/main" id="{3F75772F-F460-D583-3573-AB7B250A2573}"/>
              </a:ext>
            </a:extLst>
          </p:cNvPr>
          <p:cNvSpPr txBox="1"/>
          <p:nvPr/>
        </p:nvSpPr>
        <p:spPr>
          <a:xfrm>
            <a:off x="11442701" y="8987631"/>
            <a:ext cx="29544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منتخب کتاب اور زبان یاد رکھی جاتی ہے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4" name="Text: Clear alternatives where text is absent">
            <a:extLst>
              <a:ext uri="{FF2B5EF4-FFF2-40B4-BE49-F238E27FC236}">
                <a16:creationId xmlns:a16="http://schemas.microsoft.com/office/drawing/2014/main" id="{15DF4EA6-918F-3CBE-770A-0E3E1D180D5C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Clear alternatives where text is absent</a:t>
            </a:r>
          </a:p>
        </p:txBody>
      </p:sp>
      <p:sp>
        <p:nvSpPr>
          <p:cNvPr id="75" name="Urdu: متن نہ ہو تو دستیاب متبادل دیکھیں">
            <a:extLst>
              <a:ext uri="{FF2B5EF4-FFF2-40B4-BE49-F238E27FC236}">
                <a16:creationId xmlns:a16="http://schemas.microsoft.com/office/drawing/2014/main" id="{44EC1334-A865-0F07-675F-9C54BCE54E28}"/>
              </a:ext>
            </a:extLst>
          </p:cNvPr>
          <p:cNvSpPr txBox="1"/>
          <p:nvPr/>
        </p:nvSpPr>
        <p:spPr>
          <a:xfrm>
            <a:off x="11442700" y="9648031"/>
            <a:ext cx="24495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متن نہ ہو تو دستیاب متبادل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6" name="Text: SILSILA NAQSHBANDIA OWAISIAH">
            <a:extLst>
              <a:ext uri="{FF2B5EF4-FFF2-40B4-BE49-F238E27FC236}">
                <a16:creationId xmlns:a16="http://schemas.microsoft.com/office/drawing/2014/main" id="{FCCAE200-037D-576C-C94A-BC51D1D84D83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7" name="Text: App map">
            <a:extLst>
              <a:ext uri="{FF2B5EF4-FFF2-40B4-BE49-F238E27FC236}">
                <a16:creationId xmlns:a16="http://schemas.microsoft.com/office/drawing/2014/main" id="{F485CDB7-5E98-D6A3-6CA8-308340AE3F3E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8" name="Text: All features">
            <a:extLst>
              <a:ext uri="{FF2B5EF4-FFF2-40B4-BE49-F238E27FC236}">
                <a16:creationId xmlns:a16="http://schemas.microsoft.com/office/drawing/2014/main" id="{BFE79743-9453-419E-3AA0-568C9C573CC2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9" name="Text: 25 / 35">
            <a:extLst>
              <a:ext uri="{FF2B5EF4-FFF2-40B4-BE49-F238E27FC236}">
                <a16:creationId xmlns:a16="http://schemas.microsoft.com/office/drawing/2014/main" id="{CB848BCA-9DCE-0A54-B7D5-8A3D9CF53CD1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25 / 35</a:t>
            </a:r>
          </a:p>
        </p:txBody>
      </p:sp>
      <p:sp>
        <p:nvSpPr>
          <p:cNvPr id="80" name="Text: ‹">
            <a:extLst>
              <a:ext uri="{FF2B5EF4-FFF2-40B4-BE49-F238E27FC236}">
                <a16:creationId xmlns:a16="http://schemas.microsoft.com/office/drawing/2014/main" id="{A7B44CFC-75EC-5C48-E84F-006E8FD0C561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81" name="Text: ›">
            <a:extLst>
              <a:ext uri="{FF2B5EF4-FFF2-40B4-BE49-F238E27FC236}">
                <a16:creationId xmlns:a16="http://schemas.microsoft.com/office/drawing/2014/main" id="{E961EA38-53ED-E75C-00EA-811A3DDE70FF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82" name="Explore: screen=quran-en">
            <a:hlinkClick r:id="rId4"/>
            <a:extLst>
              <a:ext uri="{FF2B5EF4-FFF2-40B4-BE49-F238E27FC236}">
                <a16:creationId xmlns:a16="http://schemas.microsoft.com/office/drawing/2014/main" id="{1361524E-E2FB-D04D-3B6E-72EB82F10AF5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xplore: screen=tafsir-asrar-en">
            <a:hlinkClick r:id="rId5"/>
            <a:extLst>
              <a:ext uri="{FF2B5EF4-FFF2-40B4-BE49-F238E27FC236}">
                <a16:creationId xmlns:a16="http://schemas.microsoft.com/office/drawing/2014/main" id="{6C61D6F6-A9CB-281E-605D-A70A490F0560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57C1ABF2-FDAB-A127-B1AC-BA761B6CC559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xplore: features">
            <a:hlinkClick r:id="rId7"/>
            <a:extLst>
              <a:ext uri="{FF2B5EF4-FFF2-40B4-BE49-F238E27FC236}">
                <a16:creationId xmlns:a16="http://schemas.microsoft.com/office/drawing/2014/main" id="{7866C1C9-0A5C-EC8B-E0A4-780CED30BC5B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Navigate: tree-3">
            <a:hlinkClick r:id="rId8" action="ppaction://hlinksldjump"/>
            <a:extLst>
              <a:ext uri="{FF2B5EF4-FFF2-40B4-BE49-F238E27FC236}">
                <a16:creationId xmlns:a16="http://schemas.microsoft.com/office/drawing/2014/main" id="{F49968CB-1969-574E-9024-3237DE289B79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Navigate: tree-5">
            <a:hlinkClick r:id="rId9" action="ppaction://hlinksldjump"/>
            <a:extLst>
              <a:ext uri="{FF2B5EF4-FFF2-40B4-BE49-F238E27FC236}">
                <a16:creationId xmlns:a16="http://schemas.microsoft.com/office/drawing/2014/main" id="{71400426-51AD-B88F-7322-16629D7E7B66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97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01AEFA5B-4D27-CBA1-BA4F-C312EE4705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AAFD568F-DD42-97F2-92C6-B23B32115DFD}"/>
              </a:ext>
            </a:extLst>
          </p:cNvPr>
          <p:cNvCxnSpPr/>
          <p:nvPr/>
        </p:nvCxnSpPr>
        <p:spPr>
          <a:xfrm>
            <a:off x="1206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D6C689C3-E500-920A-8E71-CE0472EC52C7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D9D59CD2-A88C-A4C4-6D30-53904ED50731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2C9558AA-BCA2-D949-434E-63036D36AC2E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BD800A64-0EE2-1B37-221E-EF352F09602B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8D032E2E-2784-37E4-1F1B-BC70BB186EAF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9955A5AE-0B7B-A411-CFBD-7583FC6684A6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0551CCA6-A770-81D4-E09E-0A57457864A5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F6DF3371-8124-A2FC-77EC-58F5BBB33400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AADE7DE3-3A15-5453-5820-3A1907D91B6E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57CF54FA-3417-F4DB-3405-D51362D51ADC}"/>
              </a:ext>
            </a:extLst>
          </p:cNvPr>
          <p:cNvCxnSpPr/>
          <p:nvPr/>
        </p:nvCxnSpPr>
        <p:spPr>
          <a:xfrm>
            <a:off x="1206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CEC76ACF-2218-C489-93E2-1DDAC8DC7B2C}"/>
              </a:ext>
            </a:extLst>
          </p:cNvPr>
          <p:cNvCxnSpPr/>
          <p:nvPr/>
        </p:nvCxnSpPr>
        <p:spPr>
          <a:xfrm>
            <a:off x="11112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6D30911D-8D6E-9B5E-8B60-D80394AA5328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F0A43B09-9A21-E24E-545D-426BB69DE6A8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7FE8F3E0-F7F9-D6CC-DE19-E3DF9004CB77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0329D7FD-CC44-7B1C-32A2-F55CF94C26FB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408DD43F-A0FE-02A5-4FB2-AEC4183811B3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6D9CCFA6-FC37-660A-3C33-DA8B60D47A78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7CD7A4FD-27D4-3CC6-A28E-F3715EA55C8C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74D2D777-6DEF-0B53-10A1-4A6D222BD1AC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: DARUL IRFAN">
            <a:extLst>
              <a:ext uri="{FF2B5EF4-FFF2-40B4-BE49-F238E27FC236}">
                <a16:creationId xmlns:a16="http://schemas.microsoft.com/office/drawing/2014/main" id="{2DA51D65-EA1A-536E-1378-C4D7E7063457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5" name="Text: FEATURE ARCHITECTURE">
            <a:extLst>
              <a:ext uri="{FF2B5EF4-FFF2-40B4-BE49-F238E27FC236}">
                <a16:creationId xmlns:a16="http://schemas.microsoft.com/office/drawing/2014/main" id="{B9706365-D175-213A-F8B0-99C6E124BC8A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6" name="Text: Darul Irfan / Recitation &amp; audio bayan + Memorisation">
            <a:extLst>
              <a:ext uri="{FF2B5EF4-FFF2-40B4-BE49-F238E27FC236}">
                <a16:creationId xmlns:a16="http://schemas.microsoft.com/office/drawing/2014/main" id="{07D2C748-DE95-71A1-D364-B581506BA957}"/>
              </a:ext>
            </a:extLst>
          </p:cNvPr>
          <p:cNvSpPr txBox="1"/>
          <p:nvPr/>
        </p:nvSpPr>
        <p:spPr>
          <a:xfrm>
            <a:off x="965199" y="1295400"/>
            <a:ext cx="10870438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Recitation &amp; audio bayan + Memorisation</a:t>
            </a:r>
          </a:p>
        </p:txBody>
      </p:sp>
      <p:sp>
        <p:nvSpPr>
          <p:cNvPr id="27" name="Urdu: تلاوت اور آڈیو بیان / حفظ کی مشق">
            <a:extLst>
              <a:ext uri="{FF2B5EF4-FFF2-40B4-BE49-F238E27FC236}">
                <a16:creationId xmlns:a16="http://schemas.microsoft.com/office/drawing/2014/main" id="{D01138A8-FB75-9FD1-7A31-38292F5D58DB}"/>
              </a:ext>
            </a:extLst>
          </p:cNvPr>
          <p:cNvSpPr txBox="1"/>
          <p:nvPr/>
        </p:nvSpPr>
        <p:spPr>
          <a:xfrm>
            <a:off x="965200" y="1943100"/>
            <a:ext cx="3964051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تلاوت اور آڈیو بیان / حفظ کی مشق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Recitation &amp; audio bayan">
            <a:extLst>
              <a:ext uri="{FF2B5EF4-FFF2-40B4-BE49-F238E27FC236}">
                <a16:creationId xmlns:a16="http://schemas.microsoft.com/office/drawing/2014/main" id="{08CD5505-6E4A-8143-2ADE-6F7132E8CAEA}"/>
              </a:ext>
            </a:extLst>
          </p:cNvPr>
          <p:cNvSpPr txBox="1"/>
          <p:nvPr/>
        </p:nvSpPr>
        <p:spPr>
          <a:xfrm>
            <a:off x="1079500" y="2654300"/>
            <a:ext cx="3748723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Recitation &amp; audio bayan</a:t>
            </a:r>
          </a:p>
        </p:txBody>
      </p:sp>
      <p:sp>
        <p:nvSpPr>
          <p:cNvPr id="29" name="Urdu: تلاوت اور آڈیو بیان">
            <a:extLst>
              <a:ext uri="{FF2B5EF4-FFF2-40B4-BE49-F238E27FC236}">
                <a16:creationId xmlns:a16="http://schemas.microsoft.com/office/drawing/2014/main" id="{9AC9C6DE-3C96-CE32-4D7A-C168E51F8A2D}"/>
              </a:ext>
            </a:extLst>
          </p:cNvPr>
          <p:cNvSpPr txBox="1"/>
          <p:nvPr/>
        </p:nvSpPr>
        <p:spPr>
          <a:xfrm>
            <a:off x="5009753" y="2724150"/>
            <a:ext cx="178758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تلاوت اور آڈیو بیان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↗">
            <a:extLst>
              <a:ext uri="{FF2B5EF4-FFF2-40B4-BE49-F238E27FC236}">
                <a16:creationId xmlns:a16="http://schemas.microsoft.com/office/drawing/2014/main" id="{32973D50-5801-B250-7E21-55ABBBB50891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1" name="Text: Play Quran recitation">
            <a:extLst>
              <a:ext uri="{FF2B5EF4-FFF2-40B4-BE49-F238E27FC236}">
                <a16:creationId xmlns:a16="http://schemas.microsoft.com/office/drawing/2014/main" id="{72485161-832C-4A4C-1E02-8D11238D4F36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Play Quran recitation</a:t>
            </a:r>
          </a:p>
        </p:txBody>
      </p:sp>
      <p:sp>
        <p:nvSpPr>
          <p:cNvPr id="32" name="Urdu: قرآن کی تلاوت سنیں">
            <a:extLst>
              <a:ext uri="{FF2B5EF4-FFF2-40B4-BE49-F238E27FC236}">
                <a16:creationId xmlns:a16="http://schemas.microsoft.com/office/drawing/2014/main" id="{E74F7C61-99C2-28A4-8F21-6BE1FD61BF13}"/>
              </a:ext>
            </a:extLst>
          </p:cNvPr>
          <p:cNvSpPr txBox="1"/>
          <p:nvPr/>
        </p:nvSpPr>
        <p:spPr>
          <a:xfrm>
            <a:off x="1536700" y="3704431"/>
            <a:ext cx="16177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قرآن کی تلاوت سنیں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Listen from the selected ayah">
            <a:extLst>
              <a:ext uri="{FF2B5EF4-FFF2-40B4-BE49-F238E27FC236}">
                <a16:creationId xmlns:a16="http://schemas.microsoft.com/office/drawing/2014/main" id="{9CD8392B-D1A5-D13D-73DA-8B90D566603C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Listen from the selected ayah</a:t>
            </a:r>
          </a:p>
        </p:txBody>
      </p:sp>
      <p:sp>
        <p:nvSpPr>
          <p:cNvPr id="34" name="Urdu: منتخب آیت سے سننا شروع کریں">
            <a:extLst>
              <a:ext uri="{FF2B5EF4-FFF2-40B4-BE49-F238E27FC236}">
                <a16:creationId xmlns:a16="http://schemas.microsoft.com/office/drawing/2014/main" id="{C2E699EA-B63E-F5A9-E217-81A8E64F31E6}"/>
              </a:ext>
            </a:extLst>
          </p:cNvPr>
          <p:cNvSpPr txBox="1"/>
          <p:nvPr/>
        </p:nvSpPr>
        <p:spPr>
          <a:xfrm>
            <a:off x="1536701" y="4364831"/>
            <a:ext cx="24892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منتخب آیت سے سننا شروع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Follow the currently playing ayah">
            <a:extLst>
              <a:ext uri="{FF2B5EF4-FFF2-40B4-BE49-F238E27FC236}">
                <a16:creationId xmlns:a16="http://schemas.microsoft.com/office/drawing/2014/main" id="{DB64F946-210F-9E33-F805-A388598BAD12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Follow the currently playing ayah</a:t>
            </a:r>
          </a:p>
        </p:txBody>
      </p:sp>
      <p:sp>
        <p:nvSpPr>
          <p:cNvPr id="36" name="Urdu: چلنے والی آیت کے ساتھ پڑھیں">
            <a:extLst>
              <a:ext uri="{FF2B5EF4-FFF2-40B4-BE49-F238E27FC236}">
                <a16:creationId xmlns:a16="http://schemas.microsoft.com/office/drawing/2014/main" id="{ED503224-5949-145A-E495-30DCFE6D7411}"/>
              </a:ext>
            </a:extLst>
          </p:cNvPr>
          <p:cNvSpPr txBox="1"/>
          <p:nvPr/>
        </p:nvSpPr>
        <p:spPr>
          <a:xfrm>
            <a:off x="1536701" y="5025231"/>
            <a:ext cx="23178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چلنے والی آیت کے ساتھ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Audio bayans linked to an ayah range">
            <a:extLst>
              <a:ext uri="{FF2B5EF4-FFF2-40B4-BE49-F238E27FC236}">
                <a16:creationId xmlns:a16="http://schemas.microsoft.com/office/drawing/2014/main" id="{5F1D38CA-4C82-DFA1-F52E-0049C532AD6C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Audio bayans linked to an ayah range</a:t>
            </a:r>
          </a:p>
        </p:txBody>
      </p:sp>
      <p:sp>
        <p:nvSpPr>
          <p:cNvPr id="38" name="Urdu: آیات سے منسلک آڈیو بیانات">
            <a:extLst>
              <a:ext uri="{FF2B5EF4-FFF2-40B4-BE49-F238E27FC236}">
                <a16:creationId xmlns:a16="http://schemas.microsoft.com/office/drawing/2014/main" id="{3074981B-AD58-A32C-4052-B8C76C789C5A}"/>
              </a:ext>
            </a:extLst>
          </p:cNvPr>
          <p:cNvSpPr txBox="1"/>
          <p:nvPr/>
        </p:nvSpPr>
        <p:spPr>
          <a:xfrm>
            <a:off x="1536700" y="5685631"/>
            <a:ext cx="21558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آیات سے منسلک آڈیو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Hazrat Akram Awan (RA) bayan links">
            <a:extLst>
              <a:ext uri="{FF2B5EF4-FFF2-40B4-BE49-F238E27FC236}">
                <a16:creationId xmlns:a16="http://schemas.microsoft.com/office/drawing/2014/main" id="{6FBD4904-FFF8-354A-EBED-1D57B28CF113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Hazrat Akram Awan (RA) bayan links</a:t>
            </a:r>
          </a:p>
        </p:txBody>
      </p:sp>
      <p:sp>
        <p:nvSpPr>
          <p:cNvPr id="40" name="Urdu: حضرت اکرم اعوانؒ کے آڈیو بیانات">
            <a:extLst>
              <a:ext uri="{FF2B5EF4-FFF2-40B4-BE49-F238E27FC236}">
                <a16:creationId xmlns:a16="http://schemas.microsoft.com/office/drawing/2014/main" id="{91D43AD0-875A-3A5D-E857-F4C74CC0A85B}"/>
              </a:ext>
            </a:extLst>
          </p:cNvPr>
          <p:cNvSpPr txBox="1"/>
          <p:nvPr/>
        </p:nvSpPr>
        <p:spPr>
          <a:xfrm>
            <a:off x="1536701" y="6346031"/>
            <a:ext cx="27369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حضرت اکرم اعوانؒ کے آڈیو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Hazrat Abdul Qadeer Awan (MZA) links">
            <a:extLst>
              <a:ext uri="{FF2B5EF4-FFF2-40B4-BE49-F238E27FC236}">
                <a16:creationId xmlns:a16="http://schemas.microsoft.com/office/drawing/2014/main" id="{694900F7-5F19-AD72-4C0E-820BE0A430AB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Hazrat Abdul Qadeer Awan (MZA) links</a:t>
            </a:r>
          </a:p>
        </p:txBody>
      </p:sp>
      <p:sp>
        <p:nvSpPr>
          <p:cNvPr id="42" name="Urdu: حضرت عبد القدیر اعوان مدظلہ کے بیانات">
            <a:extLst>
              <a:ext uri="{FF2B5EF4-FFF2-40B4-BE49-F238E27FC236}">
                <a16:creationId xmlns:a16="http://schemas.microsoft.com/office/drawing/2014/main" id="{A653D999-9AC7-2BA1-2F80-56EF7712EF9C}"/>
              </a:ext>
            </a:extLst>
          </p:cNvPr>
          <p:cNvSpPr txBox="1"/>
          <p:nvPr/>
        </p:nvSpPr>
        <p:spPr>
          <a:xfrm>
            <a:off x="1536700" y="7006431"/>
            <a:ext cx="31671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حضرت عبد القدیر اعوان مدظلہ کے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Play, pause, seek and resume">
            <a:extLst>
              <a:ext uri="{FF2B5EF4-FFF2-40B4-BE49-F238E27FC236}">
                <a16:creationId xmlns:a16="http://schemas.microsoft.com/office/drawing/2014/main" id="{CECBDD56-903D-385B-6066-CB6CFCD53161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Play, pause, seek and resume</a:t>
            </a:r>
          </a:p>
        </p:txBody>
      </p:sp>
      <p:sp>
        <p:nvSpPr>
          <p:cNvPr id="44" name="Urdu: چلائیں، روکیں یا وہیں سے جاری رکھیں">
            <a:extLst>
              <a:ext uri="{FF2B5EF4-FFF2-40B4-BE49-F238E27FC236}">
                <a16:creationId xmlns:a16="http://schemas.microsoft.com/office/drawing/2014/main" id="{E5A26EC4-542D-0FE5-026E-82F52ECD8F91}"/>
              </a:ext>
            </a:extLst>
          </p:cNvPr>
          <p:cNvSpPr txBox="1"/>
          <p:nvPr/>
        </p:nvSpPr>
        <p:spPr>
          <a:xfrm>
            <a:off x="1536700" y="7666831"/>
            <a:ext cx="28543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چلائیں، روکیں یا وہیں سے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Recitation and repeat choices">
            <a:extLst>
              <a:ext uri="{FF2B5EF4-FFF2-40B4-BE49-F238E27FC236}">
                <a16:creationId xmlns:a16="http://schemas.microsoft.com/office/drawing/2014/main" id="{E44E6283-4B2E-D55C-F524-899949713625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Recitation and repeat choices</a:t>
            </a:r>
          </a:p>
        </p:txBody>
      </p:sp>
      <p:sp>
        <p:nvSpPr>
          <p:cNvPr id="46" name="Urdu: تلاوت اور دوبارہ سننے کے انتخاب">
            <a:extLst>
              <a:ext uri="{FF2B5EF4-FFF2-40B4-BE49-F238E27FC236}">
                <a16:creationId xmlns:a16="http://schemas.microsoft.com/office/drawing/2014/main" id="{F0A32FD8-6D46-EF51-CC28-F204E5172A7D}"/>
              </a:ext>
            </a:extLst>
          </p:cNvPr>
          <p:cNvSpPr txBox="1"/>
          <p:nvPr/>
        </p:nvSpPr>
        <p:spPr>
          <a:xfrm>
            <a:off x="1536700" y="8327231"/>
            <a:ext cx="25194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تلاوت اور دوبارہ سننے کے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Translation or tafsir narration when listed">
            <a:extLst>
              <a:ext uri="{FF2B5EF4-FFF2-40B4-BE49-F238E27FC236}">
                <a16:creationId xmlns:a16="http://schemas.microsoft.com/office/drawing/2014/main" id="{AC431136-0FB4-F4DE-1CBA-83C73B82AE83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Translation or tafsir narration when listed</a:t>
            </a:r>
          </a:p>
        </p:txBody>
      </p:sp>
      <p:sp>
        <p:nvSpPr>
          <p:cNvPr id="48" name="Urdu: جہاں دستیاب ہو، ترجمے یا تفسیر کی آڈیو">
            <a:extLst>
              <a:ext uri="{FF2B5EF4-FFF2-40B4-BE49-F238E27FC236}">
                <a16:creationId xmlns:a16="http://schemas.microsoft.com/office/drawing/2014/main" id="{7BC23A14-4ADE-01EC-560B-B6E427C1BED6}"/>
              </a:ext>
            </a:extLst>
          </p:cNvPr>
          <p:cNvSpPr txBox="1"/>
          <p:nvPr/>
        </p:nvSpPr>
        <p:spPr>
          <a:xfrm>
            <a:off x="1536700" y="8987631"/>
            <a:ext cx="28432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جہاں دستیاب ہو، ترجمے یا تفسیر کی آڈیو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Lock-screen and background audio">
            <a:extLst>
              <a:ext uri="{FF2B5EF4-FFF2-40B4-BE49-F238E27FC236}">
                <a16:creationId xmlns:a16="http://schemas.microsoft.com/office/drawing/2014/main" id="{7805BBC6-7FE3-CECD-7021-26B0FCAA2254}"/>
              </a:ext>
            </a:extLst>
          </p:cNvPr>
          <p:cNvSpPr txBox="1"/>
          <p:nvPr/>
        </p:nvSpPr>
        <p:spPr>
          <a:xfrm>
            <a:off x="1536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Lock-screen and background audio</a:t>
            </a:r>
          </a:p>
        </p:txBody>
      </p:sp>
      <p:sp>
        <p:nvSpPr>
          <p:cNvPr id="50" name="Urdu: اسکرین بند ہونے پر بھی آڈیو جاری رکھیں">
            <a:extLst>
              <a:ext uri="{FF2B5EF4-FFF2-40B4-BE49-F238E27FC236}">
                <a16:creationId xmlns:a16="http://schemas.microsoft.com/office/drawing/2014/main" id="{A2AAE7A5-2131-3D56-DC6A-C5353F3A9675}"/>
              </a:ext>
            </a:extLst>
          </p:cNvPr>
          <p:cNvSpPr txBox="1"/>
          <p:nvPr/>
        </p:nvSpPr>
        <p:spPr>
          <a:xfrm>
            <a:off x="1536701" y="9648031"/>
            <a:ext cx="30179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اسکرین بند ہونے پر بھی آڈیو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1" name="Text: Memorisation">
            <a:extLst>
              <a:ext uri="{FF2B5EF4-FFF2-40B4-BE49-F238E27FC236}">
                <a16:creationId xmlns:a16="http://schemas.microsoft.com/office/drawing/2014/main" id="{4352C64F-9C50-2874-4B48-BEF9CE44491D}"/>
              </a:ext>
            </a:extLst>
          </p:cNvPr>
          <p:cNvSpPr txBox="1"/>
          <p:nvPr/>
        </p:nvSpPr>
        <p:spPr>
          <a:xfrm>
            <a:off x="10985500" y="2654300"/>
            <a:ext cx="2143189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Memorisation</a:t>
            </a:r>
          </a:p>
        </p:txBody>
      </p:sp>
      <p:sp>
        <p:nvSpPr>
          <p:cNvPr id="52" name="Urdu: حفظ کی مشق">
            <a:extLst>
              <a:ext uri="{FF2B5EF4-FFF2-40B4-BE49-F238E27FC236}">
                <a16:creationId xmlns:a16="http://schemas.microsoft.com/office/drawing/2014/main" id="{2F39BACF-E6D9-8E9E-7B36-05E195C282AC}"/>
              </a:ext>
            </a:extLst>
          </p:cNvPr>
          <p:cNvSpPr txBox="1"/>
          <p:nvPr/>
        </p:nvSpPr>
        <p:spPr>
          <a:xfrm>
            <a:off x="13311584" y="2724150"/>
            <a:ext cx="1155763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حفظ کی مشق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3" name="Text: ↗">
            <a:extLst>
              <a:ext uri="{FF2B5EF4-FFF2-40B4-BE49-F238E27FC236}">
                <a16:creationId xmlns:a16="http://schemas.microsoft.com/office/drawing/2014/main" id="{1A713F91-56A4-63CF-E5C7-D9F4498ADF0A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4" name="Text: Choose the first and last ayah">
            <a:extLst>
              <a:ext uri="{FF2B5EF4-FFF2-40B4-BE49-F238E27FC236}">
                <a16:creationId xmlns:a16="http://schemas.microsoft.com/office/drawing/2014/main" id="{D1F28458-B44D-C5F2-B570-02403D44C10F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Choose the first and last ayah</a:t>
            </a:r>
          </a:p>
        </p:txBody>
      </p:sp>
      <p:sp>
        <p:nvSpPr>
          <p:cNvPr id="55" name="Urdu: شروع اور آخری آیت منتخب کریں">
            <a:extLst>
              <a:ext uri="{FF2B5EF4-FFF2-40B4-BE49-F238E27FC236}">
                <a16:creationId xmlns:a16="http://schemas.microsoft.com/office/drawing/2014/main" id="{A9791ACF-83DD-3AD7-48D4-1909603D97D1}"/>
              </a:ext>
            </a:extLst>
          </p:cNvPr>
          <p:cNvSpPr txBox="1"/>
          <p:nvPr/>
        </p:nvSpPr>
        <p:spPr>
          <a:xfrm>
            <a:off x="11442701" y="3704431"/>
            <a:ext cx="26162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شروع اور آخری آیت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Set repetitions for each ayah">
            <a:extLst>
              <a:ext uri="{FF2B5EF4-FFF2-40B4-BE49-F238E27FC236}">
                <a16:creationId xmlns:a16="http://schemas.microsoft.com/office/drawing/2014/main" id="{54EBC529-B00A-2799-1235-9F83740D76A3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Set repetitions for each ayah</a:t>
            </a:r>
          </a:p>
        </p:txBody>
      </p:sp>
      <p:sp>
        <p:nvSpPr>
          <p:cNvPr id="57" name="Urdu: ہر آیت کتنی بار سننی ہے، طے کریں">
            <a:extLst>
              <a:ext uri="{FF2B5EF4-FFF2-40B4-BE49-F238E27FC236}">
                <a16:creationId xmlns:a16="http://schemas.microsoft.com/office/drawing/2014/main" id="{6CE2EE62-58E9-ED8A-50A9-6CAA23AB9C29}"/>
              </a:ext>
            </a:extLst>
          </p:cNvPr>
          <p:cNvSpPr txBox="1"/>
          <p:nvPr/>
        </p:nvSpPr>
        <p:spPr>
          <a:xfrm>
            <a:off x="11442701" y="4364831"/>
            <a:ext cx="26686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آیت کتنی بار سننی ہے، طے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Add a pause to repeat aloud">
            <a:extLst>
              <a:ext uri="{FF2B5EF4-FFF2-40B4-BE49-F238E27FC236}">
                <a16:creationId xmlns:a16="http://schemas.microsoft.com/office/drawing/2014/main" id="{6B745497-1139-9B83-53CA-287737EBDDC1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Add a pause to repeat aloud</a:t>
            </a:r>
          </a:p>
        </p:txBody>
      </p:sp>
      <p:sp>
        <p:nvSpPr>
          <p:cNvPr id="59" name="Urdu: خود پڑھنے کے لیے وقفہ رکھیں">
            <a:extLst>
              <a:ext uri="{FF2B5EF4-FFF2-40B4-BE49-F238E27FC236}">
                <a16:creationId xmlns:a16="http://schemas.microsoft.com/office/drawing/2014/main" id="{8029FDEF-E047-B897-2E5C-B266A122C710}"/>
              </a:ext>
            </a:extLst>
          </p:cNvPr>
          <p:cNvSpPr txBox="1"/>
          <p:nvPr/>
        </p:nvSpPr>
        <p:spPr>
          <a:xfrm>
            <a:off x="11442700" y="5025231"/>
            <a:ext cx="21431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خود پڑھنے کے لیے وقفہ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Hide and reveal the text">
            <a:extLst>
              <a:ext uri="{FF2B5EF4-FFF2-40B4-BE49-F238E27FC236}">
                <a16:creationId xmlns:a16="http://schemas.microsoft.com/office/drawing/2014/main" id="{35F6E8FD-BC82-3FD3-0482-CAA7C9C4D5D6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Hide and reveal the text</a:t>
            </a:r>
          </a:p>
        </p:txBody>
      </p:sp>
      <p:sp>
        <p:nvSpPr>
          <p:cNvPr id="61" name="Urdu: متن چھپائیں یا دوبارہ دکھائیں">
            <a:extLst>
              <a:ext uri="{FF2B5EF4-FFF2-40B4-BE49-F238E27FC236}">
                <a16:creationId xmlns:a16="http://schemas.microsoft.com/office/drawing/2014/main" id="{835604F4-A5C6-EDFD-ECC8-7B51575AC1DB}"/>
              </a:ext>
            </a:extLst>
          </p:cNvPr>
          <p:cNvSpPr txBox="1"/>
          <p:nvPr/>
        </p:nvSpPr>
        <p:spPr>
          <a:xfrm>
            <a:off x="11442701" y="5685631"/>
            <a:ext cx="20463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متن چھپائیں یا دوبارہ دکھائیں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Previous and next ayah controls">
            <a:extLst>
              <a:ext uri="{FF2B5EF4-FFF2-40B4-BE49-F238E27FC236}">
                <a16:creationId xmlns:a16="http://schemas.microsoft.com/office/drawing/2014/main" id="{952E9040-9FD7-7DAA-BA30-B99DD152CEAD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Previous and next ayah controls</a:t>
            </a:r>
          </a:p>
        </p:txBody>
      </p:sp>
      <p:sp>
        <p:nvSpPr>
          <p:cNvPr id="63" name="Urdu: پچھلی یا اگلی آیت پر جائیں">
            <a:extLst>
              <a:ext uri="{FF2B5EF4-FFF2-40B4-BE49-F238E27FC236}">
                <a16:creationId xmlns:a16="http://schemas.microsoft.com/office/drawing/2014/main" id="{D9FC0A6E-409F-907E-81EA-2BDC1A19D7B5}"/>
              </a:ext>
            </a:extLst>
          </p:cNvPr>
          <p:cNvSpPr txBox="1"/>
          <p:nvPr/>
        </p:nvSpPr>
        <p:spPr>
          <a:xfrm>
            <a:off x="11442700" y="6346031"/>
            <a:ext cx="19288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پچھلی یا اگلی آیت پر جائیں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Resume saved practice progress">
            <a:extLst>
              <a:ext uri="{FF2B5EF4-FFF2-40B4-BE49-F238E27FC236}">
                <a16:creationId xmlns:a16="http://schemas.microsoft.com/office/drawing/2014/main" id="{D53DA598-7E95-506F-B356-594B89F374AF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Resume saved practice progress</a:t>
            </a:r>
          </a:p>
        </p:txBody>
      </p:sp>
      <p:sp>
        <p:nvSpPr>
          <p:cNvPr id="65" name="Urdu: محفوظ جگہ سے مشق جاری رکھیں">
            <a:extLst>
              <a:ext uri="{FF2B5EF4-FFF2-40B4-BE49-F238E27FC236}">
                <a16:creationId xmlns:a16="http://schemas.microsoft.com/office/drawing/2014/main" id="{12BE3E4F-5F85-B56A-A8A2-9B8FF7C2D871}"/>
              </a:ext>
            </a:extLst>
          </p:cNvPr>
          <p:cNvSpPr txBox="1"/>
          <p:nvPr/>
        </p:nvSpPr>
        <p:spPr>
          <a:xfrm>
            <a:off x="11442700" y="7006431"/>
            <a:ext cx="24035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محفوظ جگہ سے مشق جاری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Record your own recitation privately">
            <a:extLst>
              <a:ext uri="{FF2B5EF4-FFF2-40B4-BE49-F238E27FC236}">
                <a16:creationId xmlns:a16="http://schemas.microsoft.com/office/drawing/2014/main" id="{06445715-BEAF-BECC-3923-87B5081A3769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Record your own recitation privately</a:t>
            </a:r>
          </a:p>
        </p:txBody>
      </p:sp>
      <p:sp>
        <p:nvSpPr>
          <p:cNvPr id="67" name="Urdu: اپنی تلاوت کی ذاتی ریکارڈنگ کریں">
            <a:extLst>
              <a:ext uri="{FF2B5EF4-FFF2-40B4-BE49-F238E27FC236}">
                <a16:creationId xmlns:a16="http://schemas.microsoft.com/office/drawing/2014/main" id="{57E16CED-C1F3-151D-B3B7-39FD48BE54A0}"/>
              </a:ext>
            </a:extLst>
          </p:cNvPr>
          <p:cNvSpPr txBox="1"/>
          <p:nvPr/>
        </p:nvSpPr>
        <p:spPr>
          <a:xfrm>
            <a:off x="11442701" y="7666831"/>
            <a:ext cx="25734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تلاوت کی ذاتی ریکارڈنگ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8" name="Text: Replay and delete the recording">
            <a:extLst>
              <a:ext uri="{FF2B5EF4-FFF2-40B4-BE49-F238E27FC236}">
                <a16:creationId xmlns:a16="http://schemas.microsoft.com/office/drawing/2014/main" id="{51D9E27A-2DC3-EB8D-79D1-E3F24B81BCFA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Replay and delete the recording</a:t>
            </a:r>
          </a:p>
        </p:txBody>
      </p:sp>
      <p:sp>
        <p:nvSpPr>
          <p:cNvPr id="69" name="Urdu: ریکارڈنگ سنیں یا حذف کریں">
            <a:extLst>
              <a:ext uri="{FF2B5EF4-FFF2-40B4-BE49-F238E27FC236}">
                <a16:creationId xmlns:a16="http://schemas.microsoft.com/office/drawing/2014/main" id="{26B9FB28-1418-17AE-EF65-814E96284898}"/>
              </a:ext>
            </a:extLst>
          </p:cNvPr>
          <p:cNvSpPr txBox="1"/>
          <p:nvPr/>
        </p:nvSpPr>
        <p:spPr>
          <a:xfrm>
            <a:off x="11442701" y="8327231"/>
            <a:ext cx="22543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ریکارڈنگ سنیں یا حذف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SILSILA NAQSHBANDIA OWAISIAH">
            <a:extLst>
              <a:ext uri="{FF2B5EF4-FFF2-40B4-BE49-F238E27FC236}">
                <a16:creationId xmlns:a16="http://schemas.microsoft.com/office/drawing/2014/main" id="{5AC163CA-A44A-4298-6ABB-FAED02EB0F3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1" name="Text: App map">
            <a:extLst>
              <a:ext uri="{FF2B5EF4-FFF2-40B4-BE49-F238E27FC236}">
                <a16:creationId xmlns:a16="http://schemas.microsoft.com/office/drawing/2014/main" id="{BA85B166-FBA4-6E1E-9660-3829DE791021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2" name="Text: All features">
            <a:extLst>
              <a:ext uri="{FF2B5EF4-FFF2-40B4-BE49-F238E27FC236}">
                <a16:creationId xmlns:a16="http://schemas.microsoft.com/office/drawing/2014/main" id="{00559D75-EA4C-0B86-35F3-3082AEAF0DFF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3" name="Text: 26 / 35">
            <a:extLst>
              <a:ext uri="{FF2B5EF4-FFF2-40B4-BE49-F238E27FC236}">
                <a16:creationId xmlns:a16="http://schemas.microsoft.com/office/drawing/2014/main" id="{B4F61AFA-9616-808E-BB73-85CD538F5662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26 / 35</a:t>
            </a:r>
          </a:p>
        </p:txBody>
      </p:sp>
      <p:sp>
        <p:nvSpPr>
          <p:cNvPr id="74" name="Text: ‹">
            <a:extLst>
              <a:ext uri="{FF2B5EF4-FFF2-40B4-BE49-F238E27FC236}">
                <a16:creationId xmlns:a16="http://schemas.microsoft.com/office/drawing/2014/main" id="{259B34F9-6A6E-B8D4-1AA3-1F22FBBA42CF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5" name="Text: ›">
            <a:extLst>
              <a:ext uri="{FF2B5EF4-FFF2-40B4-BE49-F238E27FC236}">
                <a16:creationId xmlns:a16="http://schemas.microsoft.com/office/drawing/2014/main" id="{929961DA-CB80-C2EB-164C-EE76CFE7F656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6" name="Explore: screen=quran-reader-en">
            <a:hlinkClick r:id="rId4"/>
            <a:extLst>
              <a:ext uri="{FF2B5EF4-FFF2-40B4-BE49-F238E27FC236}">
                <a16:creationId xmlns:a16="http://schemas.microsoft.com/office/drawing/2014/main" id="{3AE3C35B-F513-3D4A-BA71-0D3D834FD811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Explore: screen=hifz-en">
            <a:hlinkClick r:id="rId5"/>
            <a:extLst>
              <a:ext uri="{FF2B5EF4-FFF2-40B4-BE49-F238E27FC236}">
                <a16:creationId xmlns:a16="http://schemas.microsoft.com/office/drawing/2014/main" id="{60957413-1879-C5F9-C22E-F8CBE2A09BEC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F896FAE5-3E04-EF5A-9E2A-CFA1F991A409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xplore: features">
            <a:hlinkClick r:id="rId7"/>
            <a:extLst>
              <a:ext uri="{FF2B5EF4-FFF2-40B4-BE49-F238E27FC236}">
                <a16:creationId xmlns:a16="http://schemas.microsoft.com/office/drawing/2014/main" id="{680FB546-BC70-AEA7-F1B5-0DA3E60AD38A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Navigate: tree-4">
            <a:hlinkClick r:id="rId8" action="ppaction://hlinksldjump"/>
            <a:extLst>
              <a:ext uri="{FF2B5EF4-FFF2-40B4-BE49-F238E27FC236}">
                <a16:creationId xmlns:a16="http://schemas.microsoft.com/office/drawing/2014/main" id="{AE3B282C-1721-39A3-281F-A802B685E436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tree-6">
            <a:hlinkClick r:id="rId9" action="ppaction://hlinksldjump"/>
            <a:extLst>
              <a:ext uri="{FF2B5EF4-FFF2-40B4-BE49-F238E27FC236}">
                <a16:creationId xmlns:a16="http://schemas.microsoft.com/office/drawing/2014/main" id="{053B07E4-F5E6-D732-271C-63D215B50F58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09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E884861A-2BFB-D915-DF0A-0332684A9D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CE9C0260-E82D-4FE3-3BA6-4D36BFBB30B7}"/>
              </a:ext>
            </a:extLst>
          </p:cNvPr>
          <p:cNvCxnSpPr/>
          <p:nvPr/>
        </p:nvCxnSpPr>
        <p:spPr>
          <a:xfrm>
            <a:off x="1206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96D85F2F-B870-84C5-F722-55FFC1048287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41AFA91E-273D-7FE5-FEC5-D4F94C57D3B5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6B983EC3-6767-8442-4C97-6437157751D0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E170DF99-B151-436C-F3B4-FB6895C4B8AB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E4FFB639-D35F-A353-3F85-CAE90C599D53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58B7DF8C-2989-3F4C-D3D5-37DA7C4BABCE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D26F208F-9472-86FC-B4CB-3E33A7454F73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2236F68F-91A6-EF81-5040-1A8773B6E50D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8F3A76D1-B5C4-A3EB-AD14-6AD482C0CA4E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965DD5C9-C7A6-2DB6-4718-C7FE19E42EF6}"/>
              </a:ext>
            </a:extLst>
          </p:cNvPr>
          <p:cNvCxnSpPr/>
          <p:nvPr/>
        </p:nvCxnSpPr>
        <p:spPr>
          <a:xfrm>
            <a:off x="11112500" y="3175000"/>
            <a:ext cx="0" cy="70104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A212BC33-87F6-ACE0-9464-D09C7D84FC68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274DBA06-9601-9E2A-9ADE-E78D2D55AF58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48D2E1A9-920A-613D-DB20-AFE39FB5B471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A5D7141A-FA23-E1DC-6960-1E4BCFCAC194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88A15E4A-7C5A-73B0-9F1A-7619E015A0C5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A5030B8D-16C7-E4C2-CBB0-1AD2ACD339B9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C26D7C4E-9151-C9ED-01C4-8DE86228AA27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BF165303-C134-D09B-0CF5-5563EC2A420C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20F47EC3-91EF-4102-9B43-1A0CEE7DB927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77217D1D-AD40-867B-E226-89DBD13E2BB1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ditable architecture connector">
            <a:extLst>
              <a:ext uri="{FF2B5EF4-FFF2-40B4-BE49-F238E27FC236}">
                <a16:creationId xmlns:a16="http://schemas.microsoft.com/office/drawing/2014/main" id="{09AD9269-C28C-F81F-0CFC-1CF5591B62D5}"/>
              </a:ext>
            </a:extLst>
          </p:cNvPr>
          <p:cNvCxnSpPr/>
          <p:nvPr/>
        </p:nvCxnSpPr>
        <p:spPr>
          <a:xfrm>
            <a:off x="11112500" y="10185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: DARUL IRFAN">
            <a:extLst>
              <a:ext uri="{FF2B5EF4-FFF2-40B4-BE49-F238E27FC236}">
                <a16:creationId xmlns:a16="http://schemas.microsoft.com/office/drawing/2014/main" id="{114D6A7D-5679-48C8-4163-57B54E0DC5F8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7" name="Text: FEATURE ARCHITECTURE">
            <a:extLst>
              <a:ext uri="{FF2B5EF4-FFF2-40B4-BE49-F238E27FC236}">
                <a16:creationId xmlns:a16="http://schemas.microsoft.com/office/drawing/2014/main" id="{FD38AC91-1D2A-E600-C888-3FCC6B324B43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8" name="Text: Darul Irfan / Hadith + Library">
            <a:extLst>
              <a:ext uri="{FF2B5EF4-FFF2-40B4-BE49-F238E27FC236}">
                <a16:creationId xmlns:a16="http://schemas.microsoft.com/office/drawing/2014/main" id="{22CC80D7-10F7-3EC2-27F6-D4B38E3060A3}"/>
              </a:ext>
            </a:extLst>
          </p:cNvPr>
          <p:cNvSpPr txBox="1"/>
          <p:nvPr/>
        </p:nvSpPr>
        <p:spPr>
          <a:xfrm>
            <a:off x="965200" y="1295400"/>
            <a:ext cx="5914644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Hadith + Library</a:t>
            </a:r>
          </a:p>
        </p:txBody>
      </p:sp>
      <p:sp>
        <p:nvSpPr>
          <p:cNvPr id="29" name="Urdu: حدیث / کتب خانہ">
            <a:extLst>
              <a:ext uri="{FF2B5EF4-FFF2-40B4-BE49-F238E27FC236}">
                <a16:creationId xmlns:a16="http://schemas.microsoft.com/office/drawing/2014/main" id="{00726E6B-B703-9056-E358-21E6EF6363B6}"/>
              </a:ext>
            </a:extLst>
          </p:cNvPr>
          <p:cNvSpPr txBox="1"/>
          <p:nvPr/>
        </p:nvSpPr>
        <p:spPr>
          <a:xfrm>
            <a:off x="965200" y="1943100"/>
            <a:ext cx="2209864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 / کتب خانہ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Hadith">
            <a:extLst>
              <a:ext uri="{FF2B5EF4-FFF2-40B4-BE49-F238E27FC236}">
                <a16:creationId xmlns:a16="http://schemas.microsoft.com/office/drawing/2014/main" id="{B5455257-9C1B-86D6-C9FD-66011C38E457}"/>
              </a:ext>
            </a:extLst>
          </p:cNvPr>
          <p:cNvSpPr txBox="1"/>
          <p:nvPr/>
        </p:nvSpPr>
        <p:spPr>
          <a:xfrm>
            <a:off x="1079500" y="2654300"/>
            <a:ext cx="110972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Hadith</a:t>
            </a:r>
          </a:p>
        </p:txBody>
      </p:sp>
      <p:sp>
        <p:nvSpPr>
          <p:cNvPr id="31" name="Urdu: حدیث">
            <a:extLst>
              <a:ext uri="{FF2B5EF4-FFF2-40B4-BE49-F238E27FC236}">
                <a16:creationId xmlns:a16="http://schemas.microsoft.com/office/drawing/2014/main" id="{EB5915DA-9F43-8DB9-0191-51CD9943C4C1}"/>
              </a:ext>
            </a:extLst>
          </p:cNvPr>
          <p:cNvSpPr txBox="1"/>
          <p:nvPr/>
        </p:nvSpPr>
        <p:spPr>
          <a:xfrm>
            <a:off x="2370138" y="2724150"/>
            <a:ext cx="68745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2" name="Text: ↗">
            <a:extLst>
              <a:ext uri="{FF2B5EF4-FFF2-40B4-BE49-F238E27FC236}">
                <a16:creationId xmlns:a16="http://schemas.microsoft.com/office/drawing/2014/main" id="{AF1A58F0-972C-7C9C-B090-A2AA86CA8175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3" name="Text: Browse Hadith collections">
            <a:extLst>
              <a:ext uri="{FF2B5EF4-FFF2-40B4-BE49-F238E27FC236}">
                <a16:creationId xmlns:a16="http://schemas.microsoft.com/office/drawing/2014/main" id="{952EDB79-3025-E864-E44B-622958A382CF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Browse Hadith collections</a:t>
            </a:r>
          </a:p>
        </p:txBody>
      </p:sp>
      <p:sp>
        <p:nvSpPr>
          <p:cNvPr id="34" name="Urdu: حدیث کے مجموعے دیکھیں">
            <a:extLst>
              <a:ext uri="{FF2B5EF4-FFF2-40B4-BE49-F238E27FC236}">
                <a16:creationId xmlns:a16="http://schemas.microsoft.com/office/drawing/2014/main" id="{18E29E05-4602-EF71-2EFA-CE6511D2514B}"/>
              </a:ext>
            </a:extLst>
          </p:cNvPr>
          <p:cNvSpPr txBox="1"/>
          <p:nvPr/>
        </p:nvSpPr>
        <p:spPr>
          <a:xfrm>
            <a:off x="1536701" y="3704431"/>
            <a:ext cx="20336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حدیث کے مجموعے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Open books and chapters">
            <a:extLst>
              <a:ext uri="{FF2B5EF4-FFF2-40B4-BE49-F238E27FC236}">
                <a16:creationId xmlns:a16="http://schemas.microsoft.com/office/drawing/2014/main" id="{B940A04B-A639-B0B6-1C68-2B41EAB8AAD4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books and chapters</a:t>
            </a:r>
          </a:p>
        </p:txBody>
      </p:sp>
      <p:sp>
        <p:nvSpPr>
          <p:cNvPr id="36" name="Urdu: کتاب اور باب کھولیں">
            <a:extLst>
              <a:ext uri="{FF2B5EF4-FFF2-40B4-BE49-F238E27FC236}">
                <a16:creationId xmlns:a16="http://schemas.microsoft.com/office/drawing/2014/main" id="{0426DBC6-56AD-6A0C-CCF6-A924B51D1269}"/>
              </a:ext>
            </a:extLst>
          </p:cNvPr>
          <p:cNvSpPr txBox="1"/>
          <p:nvPr/>
        </p:nvSpPr>
        <p:spPr>
          <a:xfrm>
            <a:off x="1536701" y="4364831"/>
            <a:ext cx="17145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کتاب اور باب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Search within a collection">
            <a:extLst>
              <a:ext uri="{FF2B5EF4-FFF2-40B4-BE49-F238E27FC236}">
                <a16:creationId xmlns:a16="http://schemas.microsoft.com/office/drawing/2014/main" id="{625856C5-E9EA-DACE-B58D-C59390B8307A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Search within a collection</a:t>
            </a:r>
          </a:p>
        </p:txBody>
      </p:sp>
      <p:sp>
        <p:nvSpPr>
          <p:cNvPr id="38" name="Urdu: مجموعے کے اندر تلاش کریں">
            <a:extLst>
              <a:ext uri="{FF2B5EF4-FFF2-40B4-BE49-F238E27FC236}">
                <a16:creationId xmlns:a16="http://schemas.microsoft.com/office/drawing/2014/main" id="{3209F0B2-31DD-A4E8-BC8A-A9D7A0084630}"/>
              </a:ext>
            </a:extLst>
          </p:cNvPr>
          <p:cNvSpPr txBox="1"/>
          <p:nvPr/>
        </p:nvSpPr>
        <p:spPr>
          <a:xfrm>
            <a:off x="1536701" y="5025231"/>
            <a:ext cx="21162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مجموعے کے اندر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Jump through the contents list">
            <a:extLst>
              <a:ext uri="{FF2B5EF4-FFF2-40B4-BE49-F238E27FC236}">
                <a16:creationId xmlns:a16="http://schemas.microsoft.com/office/drawing/2014/main" id="{05C6C895-663E-EC0A-2D5A-11EF5A6920F9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Jump through the contents list</a:t>
            </a:r>
          </a:p>
        </p:txBody>
      </p:sp>
      <p:sp>
        <p:nvSpPr>
          <p:cNvPr id="40" name="Urdu: فہرست سے مطلوبہ باب کھولیں">
            <a:extLst>
              <a:ext uri="{FF2B5EF4-FFF2-40B4-BE49-F238E27FC236}">
                <a16:creationId xmlns:a16="http://schemas.microsoft.com/office/drawing/2014/main" id="{E902033E-D77F-145E-8BC6-4DB4E6275D29}"/>
              </a:ext>
            </a:extLst>
          </p:cNvPr>
          <p:cNvSpPr txBox="1"/>
          <p:nvPr/>
        </p:nvSpPr>
        <p:spPr>
          <a:xfrm>
            <a:off x="1536700" y="5685631"/>
            <a:ext cx="23924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فہرست سے مطلوبہ باب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Show or hide the Arabic text">
            <a:extLst>
              <a:ext uri="{FF2B5EF4-FFF2-40B4-BE49-F238E27FC236}">
                <a16:creationId xmlns:a16="http://schemas.microsoft.com/office/drawing/2014/main" id="{31A7CB98-E9C2-F314-FAE7-B279D8B99127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Show or hide the Arabic text</a:t>
            </a:r>
          </a:p>
        </p:txBody>
      </p:sp>
      <p:sp>
        <p:nvSpPr>
          <p:cNvPr id="42" name="Urdu: عربی متن دکھائیں یا چھپائیں">
            <a:extLst>
              <a:ext uri="{FF2B5EF4-FFF2-40B4-BE49-F238E27FC236}">
                <a16:creationId xmlns:a16="http://schemas.microsoft.com/office/drawing/2014/main" id="{DA897054-B1BF-E317-5C8A-8A300CA6CE32}"/>
              </a:ext>
            </a:extLst>
          </p:cNvPr>
          <p:cNvSpPr txBox="1"/>
          <p:nvPr/>
        </p:nvSpPr>
        <p:spPr>
          <a:xfrm>
            <a:off x="1536701" y="6346031"/>
            <a:ext cx="19876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عربی متن دکھائیں یا چھپائیں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Read available Urdu or English text">
            <a:extLst>
              <a:ext uri="{FF2B5EF4-FFF2-40B4-BE49-F238E27FC236}">
                <a16:creationId xmlns:a16="http://schemas.microsoft.com/office/drawing/2014/main" id="{DFF10646-6907-FE28-D274-44C4A23B4D12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Read available Urdu or English text</a:t>
            </a:r>
          </a:p>
        </p:txBody>
      </p:sp>
      <p:sp>
        <p:nvSpPr>
          <p:cNvPr id="44" name="Urdu: دستیاب اردو یا انگریزی ترجمہ پڑھیں">
            <a:extLst>
              <a:ext uri="{FF2B5EF4-FFF2-40B4-BE49-F238E27FC236}">
                <a16:creationId xmlns:a16="http://schemas.microsoft.com/office/drawing/2014/main" id="{09556C09-0F42-9629-9CB6-D394E3B99562}"/>
              </a:ext>
            </a:extLst>
          </p:cNvPr>
          <p:cNvSpPr txBox="1"/>
          <p:nvPr/>
        </p:nvSpPr>
        <p:spPr>
          <a:xfrm>
            <a:off x="1536701" y="7006431"/>
            <a:ext cx="26226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دستیاب اردو یا انگریزی ترجمہ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Narrator information where provided">
            <a:extLst>
              <a:ext uri="{FF2B5EF4-FFF2-40B4-BE49-F238E27FC236}">
                <a16:creationId xmlns:a16="http://schemas.microsoft.com/office/drawing/2014/main" id="{DCE65748-0759-B089-601C-592685252DCE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Narrator information where provided</a:t>
            </a:r>
          </a:p>
        </p:txBody>
      </p:sp>
      <p:sp>
        <p:nvSpPr>
          <p:cNvPr id="46" name="Urdu: جہاں موجود ہو، راوی کا تعارف دیکھیں">
            <a:extLst>
              <a:ext uri="{FF2B5EF4-FFF2-40B4-BE49-F238E27FC236}">
                <a16:creationId xmlns:a16="http://schemas.microsoft.com/office/drawing/2014/main" id="{2B86270A-688F-E32C-758E-7132EB51EC93}"/>
              </a:ext>
            </a:extLst>
          </p:cNvPr>
          <p:cNvSpPr txBox="1"/>
          <p:nvPr/>
        </p:nvSpPr>
        <p:spPr>
          <a:xfrm>
            <a:off x="1536701" y="7666831"/>
            <a:ext cx="2908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جہاں موجود ہو، راوی کا تعارف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Save, share and continue reading">
            <a:extLst>
              <a:ext uri="{FF2B5EF4-FFF2-40B4-BE49-F238E27FC236}">
                <a16:creationId xmlns:a16="http://schemas.microsoft.com/office/drawing/2014/main" id="{618CE25A-581D-19C1-EE0D-EC7E332B0204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Save, share and continue reading</a:t>
            </a:r>
          </a:p>
        </p:txBody>
      </p:sp>
      <p:sp>
        <p:nvSpPr>
          <p:cNvPr id="48" name="Urdu: محفوظ کریں، شیئر کریں اور آگے پڑھیں">
            <a:extLst>
              <a:ext uri="{FF2B5EF4-FFF2-40B4-BE49-F238E27FC236}">
                <a16:creationId xmlns:a16="http://schemas.microsoft.com/office/drawing/2014/main" id="{30CF5FEF-B4DA-C57C-2F8E-86542BD66F58}"/>
              </a:ext>
            </a:extLst>
          </p:cNvPr>
          <p:cNvSpPr txBox="1"/>
          <p:nvPr/>
        </p:nvSpPr>
        <p:spPr>
          <a:xfrm>
            <a:off x="1536700" y="8327231"/>
            <a:ext cx="2879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محفوظ کریں، شیئر کریں اور آگے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Source references and review labels">
            <a:extLst>
              <a:ext uri="{FF2B5EF4-FFF2-40B4-BE49-F238E27FC236}">
                <a16:creationId xmlns:a16="http://schemas.microsoft.com/office/drawing/2014/main" id="{4846C3B2-0CF7-2690-E979-11D050D07A9B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Source references and review labels</a:t>
            </a:r>
          </a:p>
        </p:txBody>
      </p:sp>
      <p:sp>
        <p:nvSpPr>
          <p:cNvPr id="50" name="Urdu: حوالے اور ترجمے کی حیثیت دیکھیں">
            <a:extLst>
              <a:ext uri="{FF2B5EF4-FFF2-40B4-BE49-F238E27FC236}">
                <a16:creationId xmlns:a16="http://schemas.microsoft.com/office/drawing/2014/main" id="{B622BBAC-431F-B03A-5434-C4A3AEC3704A}"/>
              </a:ext>
            </a:extLst>
          </p:cNvPr>
          <p:cNvSpPr txBox="1"/>
          <p:nvPr/>
        </p:nvSpPr>
        <p:spPr>
          <a:xfrm>
            <a:off x="1536701" y="8987631"/>
            <a:ext cx="25845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حوالے اور ترجمے کی حیثیت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1" name="Text: Library">
            <a:extLst>
              <a:ext uri="{FF2B5EF4-FFF2-40B4-BE49-F238E27FC236}">
                <a16:creationId xmlns:a16="http://schemas.microsoft.com/office/drawing/2014/main" id="{6B2CAA1A-4EFD-DEF1-EB6C-41872BE64393}"/>
              </a:ext>
            </a:extLst>
          </p:cNvPr>
          <p:cNvSpPr txBox="1"/>
          <p:nvPr/>
        </p:nvSpPr>
        <p:spPr>
          <a:xfrm>
            <a:off x="10985500" y="2654300"/>
            <a:ext cx="1143064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Library</a:t>
            </a:r>
          </a:p>
        </p:txBody>
      </p:sp>
      <p:sp>
        <p:nvSpPr>
          <p:cNvPr id="52" name="Urdu: کتب خانہ">
            <a:extLst>
              <a:ext uri="{FF2B5EF4-FFF2-40B4-BE49-F238E27FC236}">
                <a16:creationId xmlns:a16="http://schemas.microsoft.com/office/drawing/2014/main" id="{98BC652E-E888-0F6F-C91C-52ECB2435EDE}"/>
              </a:ext>
            </a:extLst>
          </p:cNvPr>
          <p:cNvSpPr txBox="1"/>
          <p:nvPr/>
        </p:nvSpPr>
        <p:spPr>
          <a:xfrm>
            <a:off x="12307293" y="2724150"/>
            <a:ext cx="8970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کتب خانہ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3" name="Text: ↗">
            <a:extLst>
              <a:ext uri="{FF2B5EF4-FFF2-40B4-BE49-F238E27FC236}">
                <a16:creationId xmlns:a16="http://schemas.microsoft.com/office/drawing/2014/main" id="{FAC1FF93-8BFA-217C-8086-3FF257BAAC8B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4" name="Text: Books shelf and title details">
            <a:extLst>
              <a:ext uri="{FF2B5EF4-FFF2-40B4-BE49-F238E27FC236}">
                <a16:creationId xmlns:a16="http://schemas.microsoft.com/office/drawing/2014/main" id="{357A5642-7256-0859-0348-545ECA6AFAE8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Books shelf and title details</a:t>
            </a:r>
          </a:p>
        </p:txBody>
      </p:sp>
      <p:sp>
        <p:nvSpPr>
          <p:cNvPr id="55" name="Urdu: کتابوں کی فہرست اور تعارف">
            <a:extLst>
              <a:ext uri="{FF2B5EF4-FFF2-40B4-BE49-F238E27FC236}">
                <a16:creationId xmlns:a16="http://schemas.microsoft.com/office/drawing/2014/main" id="{B8596EE6-5F5B-3B53-8B5F-AAB02BC36950}"/>
              </a:ext>
            </a:extLst>
          </p:cNvPr>
          <p:cNvSpPr txBox="1"/>
          <p:nvPr/>
        </p:nvSpPr>
        <p:spPr>
          <a:xfrm>
            <a:off x="11442701" y="3704431"/>
            <a:ext cx="21860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کتابوں کی فہرست اور تعارف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Al-Murshid magazine archive">
            <a:extLst>
              <a:ext uri="{FF2B5EF4-FFF2-40B4-BE49-F238E27FC236}">
                <a16:creationId xmlns:a16="http://schemas.microsoft.com/office/drawing/2014/main" id="{EC826AEF-127C-FD63-34E4-8FD631B531C0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Al-Murshid magazine archive</a:t>
            </a:r>
          </a:p>
        </p:txBody>
      </p:sp>
      <p:sp>
        <p:nvSpPr>
          <p:cNvPr id="57" name="Urdu: المرشد رسالے کا ذخیرہ">
            <a:extLst>
              <a:ext uri="{FF2B5EF4-FFF2-40B4-BE49-F238E27FC236}">
                <a16:creationId xmlns:a16="http://schemas.microsoft.com/office/drawing/2014/main" id="{C6E631E1-2E0E-2A80-6D06-CCDFE5CB6C4B}"/>
              </a:ext>
            </a:extLst>
          </p:cNvPr>
          <p:cNvSpPr txBox="1"/>
          <p:nvPr/>
        </p:nvSpPr>
        <p:spPr>
          <a:xfrm>
            <a:off x="11442701" y="4364831"/>
            <a:ext cx="16256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المرشد رسالے کا ذخیرہ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Text reader and PDF reader">
            <a:extLst>
              <a:ext uri="{FF2B5EF4-FFF2-40B4-BE49-F238E27FC236}">
                <a16:creationId xmlns:a16="http://schemas.microsoft.com/office/drawing/2014/main" id="{E9965EA9-64C5-D41C-9E2B-5DF9058EE584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Text reader and PDF reader</a:t>
            </a:r>
          </a:p>
        </p:txBody>
      </p:sp>
      <p:sp>
        <p:nvSpPr>
          <p:cNvPr id="59" name="Urdu: متن یا پی ڈی ایف میں پڑھیں">
            <a:extLst>
              <a:ext uri="{FF2B5EF4-FFF2-40B4-BE49-F238E27FC236}">
                <a16:creationId xmlns:a16="http://schemas.microsoft.com/office/drawing/2014/main" id="{F01A280C-963B-B30D-1067-B3F9C41995DC}"/>
              </a:ext>
            </a:extLst>
          </p:cNvPr>
          <p:cNvSpPr txBox="1"/>
          <p:nvPr/>
        </p:nvSpPr>
        <p:spPr>
          <a:xfrm>
            <a:off x="11442700" y="5025231"/>
            <a:ext cx="21241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متن یا پی ڈی ایف میں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Page navigation and progress">
            <a:extLst>
              <a:ext uri="{FF2B5EF4-FFF2-40B4-BE49-F238E27FC236}">
                <a16:creationId xmlns:a16="http://schemas.microsoft.com/office/drawing/2014/main" id="{AAF1FC27-C97D-C37A-F0AC-804F0E0020E5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Page navigation and progress</a:t>
            </a:r>
          </a:p>
        </p:txBody>
      </p:sp>
      <p:sp>
        <p:nvSpPr>
          <p:cNvPr id="61" name="Urdu: صفحہ بدلیں اور پڑھنے کی جگہ دیکھیں">
            <a:extLst>
              <a:ext uri="{FF2B5EF4-FFF2-40B4-BE49-F238E27FC236}">
                <a16:creationId xmlns:a16="http://schemas.microsoft.com/office/drawing/2014/main" id="{784DAA04-2BD2-16D4-25E0-663F96964A13}"/>
              </a:ext>
            </a:extLst>
          </p:cNvPr>
          <p:cNvSpPr txBox="1"/>
          <p:nvPr/>
        </p:nvSpPr>
        <p:spPr>
          <a:xfrm>
            <a:off x="11442701" y="5685631"/>
            <a:ext cx="25416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صفحہ بدلیں اور پڑھنے کی جگہ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Zoom and fit the PDF page">
            <a:extLst>
              <a:ext uri="{FF2B5EF4-FFF2-40B4-BE49-F238E27FC236}">
                <a16:creationId xmlns:a16="http://schemas.microsoft.com/office/drawing/2014/main" id="{D83C271A-C543-CAB4-5DBE-29B1EF2FF8E6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Zoom and fit the PDF page</a:t>
            </a:r>
          </a:p>
        </p:txBody>
      </p:sp>
      <p:sp>
        <p:nvSpPr>
          <p:cNvPr id="63" name="Urdu: پی ڈی ایف کا صفحہ بڑا یا مکمل دیکھیں">
            <a:extLst>
              <a:ext uri="{FF2B5EF4-FFF2-40B4-BE49-F238E27FC236}">
                <a16:creationId xmlns:a16="http://schemas.microsoft.com/office/drawing/2014/main" id="{C419ED7E-BA97-D659-AB3D-ED824D6861D9}"/>
              </a:ext>
            </a:extLst>
          </p:cNvPr>
          <p:cNvSpPr txBox="1"/>
          <p:nvPr/>
        </p:nvSpPr>
        <p:spPr>
          <a:xfrm>
            <a:off x="11442701" y="6346031"/>
            <a:ext cx="26940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پی ڈی ایف کا صفحہ بڑا یا مکمل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Download available books">
            <a:extLst>
              <a:ext uri="{FF2B5EF4-FFF2-40B4-BE49-F238E27FC236}">
                <a16:creationId xmlns:a16="http://schemas.microsoft.com/office/drawing/2014/main" id="{42A7436D-1A60-CCD1-BF66-51834328DFA4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Download available books</a:t>
            </a:r>
          </a:p>
        </p:txBody>
      </p:sp>
      <p:sp>
        <p:nvSpPr>
          <p:cNvPr id="65" name="Urdu: دستیاب کتابیں ڈاؤن لوڈ کریں">
            <a:extLst>
              <a:ext uri="{FF2B5EF4-FFF2-40B4-BE49-F238E27FC236}">
                <a16:creationId xmlns:a16="http://schemas.microsoft.com/office/drawing/2014/main" id="{EAE3F887-E627-0CAA-AD5A-3780FA3896C7}"/>
              </a:ext>
            </a:extLst>
          </p:cNvPr>
          <p:cNvSpPr txBox="1"/>
          <p:nvPr/>
        </p:nvSpPr>
        <p:spPr>
          <a:xfrm>
            <a:off x="11442701" y="7006431"/>
            <a:ext cx="22305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دستیاب کتابیں ڈاؤن لوڈ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Saved items and favourites">
            <a:extLst>
              <a:ext uri="{FF2B5EF4-FFF2-40B4-BE49-F238E27FC236}">
                <a16:creationId xmlns:a16="http://schemas.microsoft.com/office/drawing/2014/main" id="{B83CD0FA-77BD-D6F0-5861-746D5BDCB353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Saved items and favourites</a:t>
            </a:r>
          </a:p>
        </p:txBody>
      </p:sp>
      <p:sp>
        <p:nvSpPr>
          <p:cNvPr id="67" name="Urdu: محفوظ اور پسندیدہ کتابیں">
            <a:extLst>
              <a:ext uri="{FF2B5EF4-FFF2-40B4-BE49-F238E27FC236}">
                <a16:creationId xmlns:a16="http://schemas.microsoft.com/office/drawing/2014/main" id="{0AB4CD82-58AB-CD86-7398-7B96D331DAC0}"/>
              </a:ext>
            </a:extLst>
          </p:cNvPr>
          <p:cNvSpPr txBox="1"/>
          <p:nvPr/>
        </p:nvSpPr>
        <p:spPr>
          <a:xfrm>
            <a:off x="11442700" y="7666831"/>
            <a:ext cx="18066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محفوظ اور پسندیدہ کتابیں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8" name="Text: Reading notes and bookmarks">
            <a:extLst>
              <a:ext uri="{FF2B5EF4-FFF2-40B4-BE49-F238E27FC236}">
                <a16:creationId xmlns:a16="http://schemas.microsoft.com/office/drawing/2014/main" id="{E17CEDB1-3726-C3E7-BDE0-1DC42CE75AA7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Reading notes and bookmarks</a:t>
            </a:r>
          </a:p>
        </p:txBody>
      </p:sp>
      <p:sp>
        <p:nvSpPr>
          <p:cNvPr id="69" name="Urdu: مطالعے کے نوٹس اور بکمارک">
            <a:extLst>
              <a:ext uri="{FF2B5EF4-FFF2-40B4-BE49-F238E27FC236}">
                <a16:creationId xmlns:a16="http://schemas.microsoft.com/office/drawing/2014/main" id="{F52EED06-2DB5-979B-D52D-76FC11AE9AAA}"/>
              </a:ext>
            </a:extLst>
          </p:cNvPr>
          <p:cNvSpPr txBox="1"/>
          <p:nvPr/>
        </p:nvSpPr>
        <p:spPr>
          <a:xfrm>
            <a:off x="11442700" y="8327231"/>
            <a:ext cx="22193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مطالعے کے نوٹس اور بکمارک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0" name="Text: Continue the last book">
            <a:extLst>
              <a:ext uri="{FF2B5EF4-FFF2-40B4-BE49-F238E27FC236}">
                <a16:creationId xmlns:a16="http://schemas.microsoft.com/office/drawing/2014/main" id="{380A79D2-1B16-584A-CF9B-1EC786DCCBFF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Continue the last book</a:t>
            </a:r>
          </a:p>
        </p:txBody>
      </p:sp>
      <p:sp>
        <p:nvSpPr>
          <p:cNvPr id="71" name="Urdu: آخری کتاب وہیں سے کھولیں">
            <a:extLst>
              <a:ext uri="{FF2B5EF4-FFF2-40B4-BE49-F238E27FC236}">
                <a16:creationId xmlns:a16="http://schemas.microsoft.com/office/drawing/2014/main" id="{2046DF8F-1333-F4BC-DEF6-000415133DB7}"/>
              </a:ext>
            </a:extLst>
          </p:cNvPr>
          <p:cNvSpPr txBox="1"/>
          <p:nvPr/>
        </p:nvSpPr>
        <p:spPr>
          <a:xfrm>
            <a:off x="11442701" y="8987631"/>
            <a:ext cx="22162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آخری کتاب وہیں سے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2" name="Text: Manage downloaded content">
            <a:extLst>
              <a:ext uri="{FF2B5EF4-FFF2-40B4-BE49-F238E27FC236}">
                <a16:creationId xmlns:a16="http://schemas.microsoft.com/office/drawing/2014/main" id="{513D58CB-2C45-9622-575D-E1BD5F230DDF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Manage downloaded content</a:t>
            </a:r>
          </a:p>
        </p:txBody>
      </p:sp>
      <p:sp>
        <p:nvSpPr>
          <p:cNvPr id="73" name="Urdu: ڈاؤن لوڈ کی گئی فائلیں سنبھالیں">
            <a:extLst>
              <a:ext uri="{FF2B5EF4-FFF2-40B4-BE49-F238E27FC236}">
                <a16:creationId xmlns:a16="http://schemas.microsoft.com/office/drawing/2014/main" id="{4EB71445-56DB-45A2-6AEF-6CCBBF42A1FC}"/>
              </a:ext>
            </a:extLst>
          </p:cNvPr>
          <p:cNvSpPr txBox="1"/>
          <p:nvPr/>
        </p:nvSpPr>
        <p:spPr>
          <a:xfrm>
            <a:off x="11442701" y="9648031"/>
            <a:ext cx="23305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ڈاؤن لوڈ کی گئی فائلیں سنبھالیں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4" name="Text: Booklets, articles, Sufi poetry and courses">
            <a:extLst>
              <a:ext uri="{FF2B5EF4-FFF2-40B4-BE49-F238E27FC236}">
                <a16:creationId xmlns:a16="http://schemas.microsoft.com/office/drawing/2014/main" id="{97480941-0CAB-802E-320B-57D077F1ADCA}"/>
              </a:ext>
            </a:extLst>
          </p:cNvPr>
          <p:cNvSpPr txBox="1"/>
          <p:nvPr/>
        </p:nvSpPr>
        <p:spPr>
          <a:xfrm>
            <a:off x="11442700" y="10033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Booklets, articles, Sufi poetry and courses</a:t>
            </a:r>
          </a:p>
        </p:txBody>
      </p:sp>
      <p:sp>
        <p:nvSpPr>
          <p:cNvPr id="75" name="Urdu: کتابچے، مضامین، صوفی شاعری اور کورسز">
            <a:extLst>
              <a:ext uri="{FF2B5EF4-FFF2-40B4-BE49-F238E27FC236}">
                <a16:creationId xmlns:a16="http://schemas.microsoft.com/office/drawing/2014/main" id="{CF705C46-E944-C193-5401-CE745608130C}"/>
              </a:ext>
            </a:extLst>
          </p:cNvPr>
          <p:cNvSpPr txBox="1"/>
          <p:nvPr/>
        </p:nvSpPr>
        <p:spPr>
          <a:xfrm>
            <a:off x="11442701" y="10308431"/>
            <a:ext cx="30290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کتابچے، مضامین، صوفی شاعری اور کورسز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6" name="Text: SILSILA NAQSHBANDIA OWAISIAH">
            <a:extLst>
              <a:ext uri="{FF2B5EF4-FFF2-40B4-BE49-F238E27FC236}">
                <a16:creationId xmlns:a16="http://schemas.microsoft.com/office/drawing/2014/main" id="{17A4B62E-C579-E70E-F88B-AAB765A7777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7" name="Text: App map">
            <a:extLst>
              <a:ext uri="{FF2B5EF4-FFF2-40B4-BE49-F238E27FC236}">
                <a16:creationId xmlns:a16="http://schemas.microsoft.com/office/drawing/2014/main" id="{7F856571-31CC-601D-9CC2-3C943EE1A30B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8" name="Text: All features">
            <a:extLst>
              <a:ext uri="{FF2B5EF4-FFF2-40B4-BE49-F238E27FC236}">
                <a16:creationId xmlns:a16="http://schemas.microsoft.com/office/drawing/2014/main" id="{2EB3F67D-67F2-8FB2-C5A6-7BCCB3C1B17D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9" name="Text: 27 / 35">
            <a:extLst>
              <a:ext uri="{FF2B5EF4-FFF2-40B4-BE49-F238E27FC236}">
                <a16:creationId xmlns:a16="http://schemas.microsoft.com/office/drawing/2014/main" id="{2AC11EE1-DD7C-129C-DD96-3ADA35185705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27 / 35</a:t>
            </a:r>
          </a:p>
        </p:txBody>
      </p:sp>
      <p:sp>
        <p:nvSpPr>
          <p:cNvPr id="80" name="Text: ‹">
            <a:extLst>
              <a:ext uri="{FF2B5EF4-FFF2-40B4-BE49-F238E27FC236}">
                <a16:creationId xmlns:a16="http://schemas.microsoft.com/office/drawing/2014/main" id="{7F44C1A7-136E-2744-6933-4B62381FB2E2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81" name="Text: ›">
            <a:extLst>
              <a:ext uri="{FF2B5EF4-FFF2-40B4-BE49-F238E27FC236}">
                <a16:creationId xmlns:a16="http://schemas.microsoft.com/office/drawing/2014/main" id="{5B591095-3172-19EA-C17C-53ED7A3D7EE9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82" name="Explore: screen=hadith-en">
            <a:hlinkClick r:id="rId4"/>
            <a:extLst>
              <a:ext uri="{FF2B5EF4-FFF2-40B4-BE49-F238E27FC236}">
                <a16:creationId xmlns:a16="http://schemas.microsoft.com/office/drawing/2014/main" id="{962A4DE4-6494-251B-1662-DD3BB1C1849E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xplore: screen=library-en">
            <a:hlinkClick r:id="rId5"/>
            <a:extLst>
              <a:ext uri="{FF2B5EF4-FFF2-40B4-BE49-F238E27FC236}">
                <a16:creationId xmlns:a16="http://schemas.microsoft.com/office/drawing/2014/main" id="{60C91640-6183-2D8E-EBE7-284861E40B0A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FD3C5F37-9592-026B-7E86-C7B4DED751F4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xplore: features">
            <a:hlinkClick r:id="rId7"/>
            <a:extLst>
              <a:ext uri="{FF2B5EF4-FFF2-40B4-BE49-F238E27FC236}">
                <a16:creationId xmlns:a16="http://schemas.microsoft.com/office/drawing/2014/main" id="{CF272E8E-0330-9655-A788-7950DD273C8D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Navigate: tree-5">
            <a:hlinkClick r:id="rId8" action="ppaction://hlinksldjump"/>
            <a:extLst>
              <a:ext uri="{FF2B5EF4-FFF2-40B4-BE49-F238E27FC236}">
                <a16:creationId xmlns:a16="http://schemas.microsoft.com/office/drawing/2014/main" id="{3D19B4DF-CF4B-4A93-912F-0814091E8E27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Navigate: tree-7">
            <a:hlinkClick r:id="rId9" action="ppaction://hlinksldjump"/>
            <a:extLst>
              <a:ext uri="{FF2B5EF4-FFF2-40B4-BE49-F238E27FC236}">
                <a16:creationId xmlns:a16="http://schemas.microsoft.com/office/drawing/2014/main" id="{DC9D565F-C2A3-D23A-7634-1E76584CDD4A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8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E773D315-1FAF-4C57-ECDD-A6EAD369082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1F01B5C0-10AA-97EC-DA3A-6850BA16D9E3}"/>
              </a:ext>
            </a:extLst>
          </p:cNvPr>
          <p:cNvCxnSpPr/>
          <p:nvPr/>
        </p:nvCxnSpPr>
        <p:spPr>
          <a:xfrm>
            <a:off x="1206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4A15FE10-C64B-849B-1008-FFE56DE23F26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A9A8029F-D522-BCB8-0903-3225A8243C9F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99196110-EEB5-E971-FF91-712291559860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FF5626DF-C0AE-9EB5-26B9-3B3E905ACEB3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5DF7ED9B-CBE4-A68F-52F9-28693B309671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6F36429B-2A1E-8DFC-D54F-9611385CBA88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1E4CF78A-1D5D-69E0-413D-16F64D4C7AE9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AA65589B-F760-F272-7D7B-FBFCE56EE8B7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AC71ABDE-83B6-17D5-3679-82E1C48CD45B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5CF4B27C-838E-9E50-4026-0D4EA6E8E307}"/>
              </a:ext>
            </a:extLst>
          </p:cNvPr>
          <p:cNvCxnSpPr/>
          <p:nvPr/>
        </p:nvCxnSpPr>
        <p:spPr>
          <a:xfrm>
            <a:off x="11112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185D183F-B8E4-D8F7-CA83-41E17476DFF3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A220FDD3-DC47-DF66-DE7E-4DDA9A227030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55078BBC-597D-58F4-7009-E6F2F0304ECB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BE517007-5119-F5CF-FC0B-A15E81C6C5FE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2AE78598-92AE-C771-89D9-2A2F01C8AE3F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D66450BB-6FE7-4431-265E-78E03DDA2461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D6820837-4728-1EF3-9C6F-CFF996F03F2C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55A834EB-F5E5-3CB1-70E3-48F72716AA5B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20A53A7A-490A-A6F7-AEA1-B106C103A0D7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4195ECD4-5DBB-5F6B-6F04-F9BD3D15589F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: DARUL IRFAN">
            <a:extLst>
              <a:ext uri="{FF2B5EF4-FFF2-40B4-BE49-F238E27FC236}">
                <a16:creationId xmlns:a16="http://schemas.microsoft.com/office/drawing/2014/main" id="{6AA0DB12-80B8-25A4-9445-7C2DA247DED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6" name="Text: FEATURE ARCHITECTURE">
            <a:extLst>
              <a:ext uri="{FF2B5EF4-FFF2-40B4-BE49-F238E27FC236}">
                <a16:creationId xmlns:a16="http://schemas.microsoft.com/office/drawing/2014/main" id="{BDA49145-07B5-70CA-868E-33513C91A9F1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7" name="Text: Darul Irfan / Our Sheikh + Halqahs">
            <a:extLst>
              <a:ext uri="{FF2B5EF4-FFF2-40B4-BE49-F238E27FC236}">
                <a16:creationId xmlns:a16="http://schemas.microsoft.com/office/drawing/2014/main" id="{8F74EB69-A15E-D90E-D80E-31834411FF4E}"/>
              </a:ext>
            </a:extLst>
          </p:cNvPr>
          <p:cNvSpPr txBox="1"/>
          <p:nvPr/>
        </p:nvSpPr>
        <p:spPr>
          <a:xfrm>
            <a:off x="965200" y="1295400"/>
            <a:ext cx="6968935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Our Sheikh + Halqahs</a:t>
            </a:r>
          </a:p>
        </p:txBody>
      </p:sp>
      <p:sp>
        <p:nvSpPr>
          <p:cNvPr id="28" name="Urdu: ہمارے شیخ / حلقے">
            <a:extLst>
              <a:ext uri="{FF2B5EF4-FFF2-40B4-BE49-F238E27FC236}">
                <a16:creationId xmlns:a16="http://schemas.microsoft.com/office/drawing/2014/main" id="{92C41FD9-00EC-20C2-F09F-42E3364A94F9}"/>
              </a:ext>
            </a:extLst>
          </p:cNvPr>
          <p:cNvSpPr txBox="1"/>
          <p:nvPr/>
        </p:nvSpPr>
        <p:spPr>
          <a:xfrm>
            <a:off x="965201" y="1943100"/>
            <a:ext cx="2160651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ہمارے شیخ / حلقے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Our Sheikh">
            <a:extLst>
              <a:ext uri="{FF2B5EF4-FFF2-40B4-BE49-F238E27FC236}">
                <a16:creationId xmlns:a16="http://schemas.microsoft.com/office/drawing/2014/main" id="{F865E2DB-AA7F-5A82-A6C2-CCE3DCF73FD8}"/>
              </a:ext>
            </a:extLst>
          </p:cNvPr>
          <p:cNvSpPr txBox="1"/>
          <p:nvPr/>
        </p:nvSpPr>
        <p:spPr>
          <a:xfrm>
            <a:off x="1079499" y="2654300"/>
            <a:ext cx="1727264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Our Sheikh</a:t>
            </a:r>
          </a:p>
        </p:txBody>
      </p:sp>
      <p:sp>
        <p:nvSpPr>
          <p:cNvPr id="30" name="Urdu: ہمارے شیخ">
            <a:extLst>
              <a:ext uri="{FF2B5EF4-FFF2-40B4-BE49-F238E27FC236}">
                <a16:creationId xmlns:a16="http://schemas.microsoft.com/office/drawing/2014/main" id="{6D0FDBFC-43EA-8C8A-50B3-DE10BB74B626}"/>
              </a:ext>
            </a:extLst>
          </p:cNvPr>
          <p:cNvSpPr txBox="1"/>
          <p:nvPr/>
        </p:nvSpPr>
        <p:spPr>
          <a:xfrm>
            <a:off x="2987873" y="2724150"/>
            <a:ext cx="1149414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ہمارے شیخ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↗">
            <a:extLst>
              <a:ext uri="{FF2B5EF4-FFF2-40B4-BE49-F238E27FC236}">
                <a16:creationId xmlns:a16="http://schemas.microsoft.com/office/drawing/2014/main" id="{3B87BB6C-6B5C-016D-B721-0741028E4A51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2" name="Text: Prominent Our Sheikh card">
            <a:extLst>
              <a:ext uri="{FF2B5EF4-FFF2-40B4-BE49-F238E27FC236}">
                <a16:creationId xmlns:a16="http://schemas.microsoft.com/office/drawing/2014/main" id="{EDB7350E-97F8-6F8C-A79A-5235321191A9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Prominent Our Sheikh card</a:t>
            </a:r>
          </a:p>
        </p:txBody>
      </p:sp>
      <p:sp>
        <p:nvSpPr>
          <p:cNvPr id="33" name="Urdu: ہمارے شیخ کا نمایاں کارڈ">
            <a:extLst>
              <a:ext uri="{FF2B5EF4-FFF2-40B4-BE49-F238E27FC236}">
                <a16:creationId xmlns:a16="http://schemas.microsoft.com/office/drawing/2014/main" id="{6EC9E9F3-21D4-7B78-3785-5DD791C96C32}"/>
              </a:ext>
            </a:extLst>
          </p:cNvPr>
          <p:cNvSpPr txBox="1"/>
          <p:nvPr/>
        </p:nvSpPr>
        <p:spPr>
          <a:xfrm>
            <a:off x="1536700" y="3704431"/>
            <a:ext cx="19288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ہمارے شیخ کا نمایاں کارڈ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Join for members, start for admins">
            <a:extLst>
              <a:ext uri="{FF2B5EF4-FFF2-40B4-BE49-F238E27FC236}">
                <a16:creationId xmlns:a16="http://schemas.microsoft.com/office/drawing/2014/main" id="{567FA4B8-3350-3720-2DC7-565F89F30DCF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Join for members, start for admins</a:t>
            </a:r>
          </a:p>
        </p:txBody>
      </p:sp>
      <p:sp>
        <p:nvSpPr>
          <p:cNvPr id="35" name="Urdu: ممبر شامل ہوں، ایڈمن ذکر شروع کریں">
            <a:extLst>
              <a:ext uri="{FF2B5EF4-FFF2-40B4-BE49-F238E27FC236}">
                <a16:creationId xmlns:a16="http://schemas.microsoft.com/office/drawing/2014/main" id="{3C46AA0F-08F3-BFA6-D7DB-2A324DD443A7}"/>
              </a:ext>
            </a:extLst>
          </p:cNvPr>
          <p:cNvSpPr txBox="1"/>
          <p:nvPr/>
        </p:nvSpPr>
        <p:spPr>
          <a:xfrm>
            <a:off x="1536700" y="4364831"/>
            <a:ext cx="28988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ممبر شامل ہوں، ایڈمن ذکر شروع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Public entry with name and city">
            <a:extLst>
              <a:ext uri="{FF2B5EF4-FFF2-40B4-BE49-F238E27FC236}">
                <a16:creationId xmlns:a16="http://schemas.microsoft.com/office/drawing/2014/main" id="{00CE211D-F48A-CB44-E8F5-69CB034944A2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Public entry with name and city</a:t>
            </a:r>
          </a:p>
        </p:txBody>
      </p:sp>
      <p:sp>
        <p:nvSpPr>
          <p:cNvPr id="37" name="Urdu: نام اور شہر کے ساتھ شرکت">
            <a:extLst>
              <a:ext uri="{FF2B5EF4-FFF2-40B4-BE49-F238E27FC236}">
                <a16:creationId xmlns:a16="http://schemas.microsoft.com/office/drawing/2014/main" id="{9035BC91-FB66-DC92-FEB2-F31E7E35DDF9}"/>
              </a:ext>
            </a:extLst>
          </p:cNvPr>
          <p:cNvSpPr txBox="1"/>
          <p:nvPr/>
        </p:nvSpPr>
        <p:spPr>
          <a:xfrm>
            <a:off x="1536701" y="5025231"/>
            <a:ext cx="21273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نام اور شہر کے ساتھ شرکت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Country by location or manual choice">
            <a:extLst>
              <a:ext uri="{FF2B5EF4-FFF2-40B4-BE49-F238E27FC236}">
                <a16:creationId xmlns:a16="http://schemas.microsoft.com/office/drawing/2014/main" id="{2E02E925-0BF1-01C0-0F7E-81D19FDFF73B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Country by location or manual choice</a:t>
            </a:r>
          </a:p>
        </p:txBody>
      </p:sp>
      <p:sp>
        <p:nvSpPr>
          <p:cNvPr id="39" name="Urdu: مقام سے یا خود ملک منتخب کریں">
            <a:extLst>
              <a:ext uri="{FF2B5EF4-FFF2-40B4-BE49-F238E27FC236}">
                <a16:creationId xmlns:a16="http://schemas.microsoft.com/office/drawing/2014/main" id="{708A352C-2DE6-9587-5D2B-2BE885E90E39}"/>
              </a:ext>
            </a:extLst>
          </p:cNvPr>
          <p:cNvSpPr txBox="1"/>
          <p:nvPr/>
        </p:nvSpPr>
        <p:spPr>
          <a:xfrm>
            <a:off x="1536700" y="5685631"/>
            <a:ext cx="24178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 سے یا خود ملک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Optional email and sign-in choices">
            <a:extLst>
              <a:ext uri="{FF2B5EF4-FFF2-40B4-BE49-F238E27FC236}">
                <a16:creationId xmlns:a16="http://schemas.microsoft.com/office/drawing/2014/main" id="{C2077D17-1431-DCD8-90D4-F4256C9D2D56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Optional email and sign-in choices</a:t>
            </a:r>
          </a:p>
        </p:txBody>
      </p:sp>
      <p:sp>
        <p:nvSpPr>
          <p:cNvPr id="41" name="Urdu: اختیاری ای میل اور سائن اِن">
            <a:extLst>
              <a:ext uri="{FF2B5EF4-FFF2-40B4-BE49-F238E27FC236}">
                <a16:creationId xmlns:a16="http://schemas.microsoft.com/office/drawing/2014/main" id="{355931D9-9140-566E-9806-163AB800ED6D}"/>
              </a:ext>
            </a:extLst>
          </p:cNvPr>
          <p:cNvSpPr txBox="1"/>
          <p:nvPr/>
        </p:nvSpPr>
        <p:spPr>
          <a:xfrm>
            <a:off x="1536701" y="6346031"/>
            <a:ext cx="23575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اختیاری ای میل اور سائن اِن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Remember visitor details on this phone">
            <a:extLst>
              <a:ext uri="{FF2B5EF4-FFF2-40B4-BE49-F238E27FC236}">
                <a16:creationId xmlns:a16="http://schemas.microsoft.com/office/drawing/2014/main" id="{7F865177-1F65-C803-456F-FDC5FD00CF62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Remember visitor details on this phone</a:t>
            </a:r>
          </a:p>
        </p:txBody>
      </p:sp>
      <p:sp>
        <p:nvSpPr>
          <p:cNvPr id="43" name="Urdu: اسی فون پر اپنی معلومات محفوظ رکھیں">
            <a:extLst>
              <a:ext uri="{FF2B5EF4-FFF2-40B4-BE49-F238E27FC236}">
                <a16:creationId xmlns:a16="http://schemas.microsoft.com/office/drawing/2014/main" id="{EBB38DF2-4E7A-D279-1915-484D6738A322}"/>
              </a:ext>
            </a:extLst>
          </p:cNvPr>
          <p:cNvSpPr txBox="1"/>
          <p:nvPr/>
        </p:nvSpPr>
        <p:spPr>
          <a:xfrm>
            <a:off x="1536700" y="7006431"/>
            <a:ext cx="27988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اسی فون پر اپنی معلومات محفوظ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YouTube joining option">
            <a:extLst>
              <a:ext uri="{FF2B5EF4-FFF2-40B4-BE49-F238E27FC236}">
                <a16:creationId xmlns:a16="http://schemas.microsoft.com/office/drawing/2014/main" id="{D1F85DBA-6387-5461-BD5E-EF80D3F800DA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YouTube joining option</a:t>
            </a:r>
          </a:p>
        </p:txBody>
      </p:sp>
      <p:sp>
        <p:nvSpPr>
          <p:cNvPr id="45" name="Urdu: یوٹیوب سے بھی شامل ہونے کا اختیار">
            <a:extLst>
              <a:ext uri="{FF2B5EF4-FFF2-40B4-BE49-F238E27FC236}">
                <a16:creationId xmlns:a16="http://schemas.microsoft.com/office/drawing/2014/main" id="{99F860B5-8D55-0FEB-998C-E0D43BEFAFC2}"/>
              </a:ext>
            </a:extLst>
          </p:cNvPr>
          <p:cNvSpPr txBox="1"/>
          <p:nvPr/>
        </p:nvSpPr>
        <p:spPr>
          <a:xfrm>
            <a:off x="1536700" y="7666831"/>
            <a:ext cx="27924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یوٹیوب سے بھی شامل ہونے کا اختیار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Local time, countdown and reminders">
            <a:extLst>
              <a:ext uri="{FF2B5EF4-FFF2-40B4-BE49-F238E27FC236}">
                <a16:creationId xmlns:a16="http://schemas.microsoft.com/office/drawing/2014/main" id="{9CAF88B4-EBEC-749F-999E-DE16A3247C54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Local time, countdown and reminders</a:t>
            </a:r>
          </a:p>
        </p:txBody>
      </p:sp>
      <p:sp>
        <p:nvSpPr>
          <p:cNvPr id="47" name="Urdu: مقامی وقت، باقی وقت اور یاددہانی">
            <a:extLst>
              <a:ext uri="{FF2B5EF4-FFF2-40B4-BE49-F238E27FC236}">
                <a16:creationId xmlns:a16="http://schemas.microsoft.com/office/drawing/2014/main" id="{B58F0E23-D2F1-4AA5-09E7-759F36E6C1C6}"/>
              </a:ext>
            </a:extLst>
          </p:cNvPr>
          <p:cNvSpPr txBox="1"/>
          <p:nvPr/>
        </p:nvSpPr>
        <p:spPr>
          <a:xfrm>
            <a:off x="1536701" y="8327231"/>
            <a:ext cx="25210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وقت، باقی وقت اور یاددہانی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Tahajjud Zikr through Paltalk">
            <a:extLst>
              <a:ext uri="{FF2B5EF4-FFF2-40B4-BE49-F238E27FC236}">
                <a16:creationId xmlns:a16="http://schemas.microsoft.com/office/drawing/2014/main" id="{DF70A355-5BF9-6F2B-43BE-8287534B42E5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Tahajjud Zikr through Paltalk</a:t>
            </a:r>
          </a:p>
        </p:txBody>
      </p:sp>
      <p:sp>
        <p:nvSpPr>
          <p:cNvPr id="49" name="Urdu: پال ٹاک پر تہجد کا ذکر">
            <a:extLst>
              <a:ext uri="{FF2B5EF4-FFF2-40B4-BE49-F238E27FC236}">
                <a16:creationId xmlns:a16="http://schemas.microsoft.com/office/drawing/2014/main" id="{855F321B-C8B4-BA59-1334-46F41F564FD9}"/>
              </a:ext>
            </a:extLst>
          </p:cNvPr>
          <p:cNvSpPr txBox="1"/>
          <p:nvPr/>
        </p:nvSpPr>
        <p:spPr>
          <a:xfrm>
            <a:off x="1536701" y="8987631"/>
            <a:ext cx="15939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پال ٹاک پر تہجد کا ذکر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Halqahs">
            <a:extLst>
              <a:ext uri="{FF2B5EF4-FFF2-40B4-BE49-F238E27FC236}">
                <a16:creationId xmlns:a16="http://schemas.microsoft.com/office/drawing/2014/main" id="{EB0281D7-0C07-182A-4E6F-1CA41503012A}"/>
              </a:ext>
            </a:extLst>
          </p:cNvPr>
          <p:cNvSpPr txBox="1"/>
          <p:nvPr/>
        </p:nvSpPr>
        <p:spPr>
          <a:xfrm>
            <a:off x="10985500" y="2654300"/>
            <a:ext cx="1297051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Halqahs</a:t>
            </a:r>
          </a:p>
        </p:txBody>
      </p:sp>
      <p:sp>
        <p:nvSpPr>
          <p:cNvPr id="51" name="Urdu: حلقے">
            <a:extLst>
              <a:ext uri="{FF2B5EF4-FFF2-40B4-BE49-F238E27FC236}">
                <a16:creationId xmlns:a16="http://schemas.microsoft.com/office/drawing/2014/main" id="{EC0ACA55-F004-0B60-289F-379B0444410C}"/>
              </a:ext>
            </a:extLst>
          </p:cNvPr>
          <p:cNvSpPr txBox="1"/>
          <p:nvPr/>
        </p:nvSpPr>
        <p:spPr>
          <a:xfrm>
            <a:off x="12463860" y="2724150"/>
            <a:ext cx="4017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حلقے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↗">
            <a:extLst>
              <a:ext uri="{FF2B5EF4-FFF2-40B4-BE49-F238E27FC236}">
                <a16:creationId xmlns:a16="http://schemas.microsoft.com/office/drawing/2014/main" id="{A05D89A3-F4C6-D0F7-6636-77F1CFC4E205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3" name="Text: Dedicated Our Sheikh entry from Zikr">
            <a:extLst>
              <a:ext uri="{FF2B5EF4-FFF2-40B4-BE49-F238E27FC236}">
                <a16:creationId xmlns:a16="http://schemas.microsoft.com/office/drawing/2014/main" id="{BD101065-99E6-F7E2-67B9-71A2E5AC5866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Dedicated Our Sheikh entry from Zikr</a:t>
            </a:r>
          </a:p>
        </p:txBody>
      </p:sp>
      <p:sp>
        <p:nvSpPr>
          <p:cNvPr id="54" name="Urdu: ذکر کے صفحے سے ہمارے شیخ کے حلقے میں جائیں">
            <a:extLst>
              <a:ext uri="{FF2B5EF4-FFF2-40B4-BE49-F238E27FC236}">
                <a16:creationId xmlns:a16="http://schemas.microsoft.com/office/drawing/2014/main" id="{9B7E0FEE-1D93-08D6-6454-5771BECAEE05}"/>
              </a:ext>
            </a:extLst>
          </p:cNvPr>
          <p:cNvSpPr txBox="1"/>
          <p:nvPr/>
        </p:nvSpPr>
        <p:spPr>
          <a:xfrm>
            <a:off x="11442700" y="3704431"/>
            <a:ext cx="35465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 کے صفحے سے ہمارے شیخ کے حلقے میں جائیں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5" name="Text: My Halqahs and group details">
            <a:extLst>
              <a:ext uri="{FF2B5EF4-FFF2-40B4-BE49-F238E27FC236}">
                <a16:creationId xmlns:a16="http://schemas.microsoft.com/office/drawing/2014/main" id="{796F17CC-D93F-18D6-D555-6489BA7C3BF8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My Halqahs and group details</a:t>
            </a:r>
          </a:p>
        </p:txBody>
      </p:sp>
      <p:sp>
        <p:nvSpPr>
          <p:cNvPr id="56" name="Urdu: میرے حلقے اور ان کی تفصیل">
            <a:extLst>
              <a:ext uri="{FF2B5EF4-FFF2-40B4-BE49-F238E27FC236}">
                <a16:creationId xmlns:a16="http://schemas.microsoft.com/office/drawing/2014/main" id="{0EA02416-CA95-B38B-2543-4629A7BF05D5}"/>
              </a:ext>
            </a:extLst>
          </p:cNvPr>
          <p:cNvSpPr txBox="1"/>
          <p:nvPr/>
        </p:nvSpPr>
        <p:spPr>
          <a:xfrm>
            <a:off x="11442701" y="4364831"/>
            <a:ext cx="22035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میرے حلقے اور ان کی تفصیل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7" name="Text: Member profile and sign-in">
            <a:extLst>
              <a:ext uri="{FF2B5EF4-FFF2-40B4-BE49-F238E27FC236}">
                <a16:creationId xmlns:a16="http://schemas.microsoft.com/office/drawing/2014/main" id="{1C552BFF-E9E3-2CB1-2134-9E06204B2CEA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Member profile and sign-in</a:t>
            </a:r>
          </a:p>
        </p:txBody>
      </p:sp>
      <p:sp>
        <p:nvSpPr>
          <p:cNvPr id="58" name="Urdu: ممبر پروفائل اور سائن اِن">
            <a:extLst>
              <a:ext uri="{FF2B5EF4-FFF2-40B4-BE49-F238E27FC236}">
                <a16:creationId xmlns:a16="http://schemas.microsoft.com/office/drawing/2014/main" id="{6528C97A-55DC-BDFF-FA4C-BD2E2CD049B2}"/>
              </a:ext>
            </a:extLst>
          </p:cNvPr>
          <p:cNvSpPr txBox="1"/>
          <p:nvPr/>
        </p:nvSpPr>
        <p:spPr>
          <a:xfrm>
            <a:off x="11442701" y="5025231"/>
            <a:ext cx="19320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ممبر پروفائل اور سائن اِن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9" name="Text: Invitation-only membership">
            <a:extLst>
              <a:ext uri="{FF2B5EF4-FFF2-40B4-BE49-F238E27FC236}">
                <a16:creationId xmlns:a16="http://schemas.microsoft.com/office/drawing/2014/main" id="{30E7BE01-834F-92BE-F6A8-EEC773AE9C50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Invitation-only membership</a:t>
            </a:r>
          </a:p>
        </p:txBody>
      </p:sp>
      <p:sp>
        <p:nvSpPr>
          <p:cNvPr id="60" name="Urdu: دعوت کے ذریعے ممبر حلقے میں شامل ہوں">
            <a:extLst>
              <a:ext uri="{FF2B5EF4-FFF2-40B4-BE49-F238E27FC236}">
                <a16:creationId xmlns:a16="http://schemas.microsoft.com/office/drawing/2014/main" id="{705BF62E-B083-A2B2-EC9A-0B39EA3E443B}"/>
              </a:ext>
            </a:extLst>
          </p:cNvPr>
          <p:cNvSpPr txBox="1"/>
          <p:nvPr/>
        </p:nvSpPr>
        <p:spPr>
          <a:xfrm>
            <a:off x="11442701" y="5685631"/>
            <a:ext cx="30607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دعوت کے ذریعے ممبر حلقے میں شامل ہوں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1" name="Text: Session schedules and reminders">
            <a:extLst>
              <a:ext uri="{FF2B5EF4-FFF2-40B4-BE49-F238E27FC236}">
                <a16:creationId xmlns:a16="http://schemas.microsoft.com/office/drawing/2014/main" id="{2B10F2BA-6320-4054-B789-ABF22451525B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Session schedules and reminders</a:t>
            </a:r>
          </a:p>
        </p:txBody>
      </p:sp>
      <p:sp>
        <p:nvSpPr>
          <p:cNvPr id="62" name="Urdu: نشستوں کا وقت اور یاددہانی">
            <a:extLst>
              <a:ext uri="{FF2B5EF4-FFF2-40B4-BE49-F238E27FC236}">
                <a16:creationId xmlns:a16="http://schemas.microsoft.com/office/drawing/2014/main" id="{CAA703E4-BEC0-BE74-4E32-FD2AA7931D4E}"/>
              </a:ext>
            </a:extLst>
          </p:cNvPr>
          <p:cNvSpPr txBox="1"/>
          <p:nvPr/>
        </p:nvSpPr>
        <p:spPr>
          <a:xfrm>
            <a:off x="11442700" y="6346031"/>
            <a:ext cx="20415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نشستوں کا وقت اور یاددہانی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3" name="Text: Voice or video sessions">
            <a:extLst>
              <a:ext uri="{FF2B5EF4-FFF2-40B4-BE49-F238E27FC236}">
                <a16:creationId xmlns:a16="http://schemas.microsoft.com/office/drawing/2014/main" id="{C90649C0-0169-D564-D87E-4AE4E78CA25C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Voice or video sessions</a:t>
            </a:r>
          </a:p>
        </p:txBody>
      </p:sp>
      <p:sp>
        <p:nvSpPr>
          <p:cNvPr id="64" name="Urdu: آڈیو یا ویڈیو نشستیں">
            <a:extLst>
              <a:ext uri="{FF2B5EF4-FFF2-40B4-BE49-F238E27FC236}">
                <a16:creationId xmlns:a16="http://schemas.microsoft.com/office/drawing/2014/main" id="{C482A66A-D54D-13B3-05AF-5647E9A860A2}"/>
              </a:ext>
            </a:extLst>
          </p:cNvPr>
          <p:cNvSpPr txBox="1"/>
          <p:nvPr/>
        </p:nvSpPr>
        <p:spPr>
          <a:xfrm>
            <a:off x="11442700" y="7006431"/>
            <a:ext cx="14589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آڈیو یا ویڈیو نشستیں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5" name="Text: Participants and chat">
            <a:extLst>
              <a:ext uri="{FF2B5EF4-FFF2-40B4-BE49-F238E27FC236}">
                <a16:creationId xmlns:a16="http://schemas.microsoft.com/office/drawing/2014/main" id="{65DDED3C-219A-C5BE-3574-F9C0021F08C2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Participants and chat</a:t>
            </a:r>
          </a:p>
        </p:txBody>
      </p:sp>
      <p:sp>
        <p:nvSpPr>
          <p:cNvPr id="66" name="Urdu: شرکا اور چیٹ">
            <a:extLst>
              <a:ext uri="{FF2B5EF4-FFF2-40B4-BE49-F238E27FC236}">
                <a16:creationId xmlns:a16="http://schemas.microsoft.com/office/drawing/2014/main" id="{4536D8E4-714B-6FF5-D825-06C8A0DE7699}"/>
              </a:ext>
            </a:extLst>
          </p:cNvPr>
          <p:cNvSpPr txBox="1"/>
          <p:nvPr/>
        </p:nvSpPr>
        <p:spPr>
          <a:xfrm>
            <a:off x="11442700" y="7666831"/>
            <a:ext cx="1101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شرکا اور چیٹ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7" name="Text: Past sessions and attendance">
            <a:extLst>
              <a:ext uri="{FF2B5EF4-FFF2-40B4-BE49-F238E27FC236}">
                <a16:creationId xmlns:a16="http://schemas.microsoft.com/office/drawing/2014/main" id="{BBE29F6D-CE6A-ED79-C442-291034FE9AA7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Past sessions and attendance</a:t>
            </a:r>
          </a:p>
        </p:txBody>
      </p:sp>
      <p:sp>
        <p:nvSpPr>
          <p:cNvPr id="68" name="Urdu: پچھلی نشستیں اور حاضری">
            <a:extLst>
              <a:ext uri="{FF2B5EF4-FFF2-40B4-BE49-F238E27FC236}">
                <a16:creationId xmlns:a16="http://schemas.microsoft.com/office/drawing/2014/main" id="{CAD5B4B0-4CB6-E372-7EF4-7FAC5117FAC4}"/>
              </a:ext>
            </a:extLst>
          </p:cNvPr>
          <p:cNvSpPr txBox="1"/>
          <p:nvPr/>
        </p:nvSpPr>
        <p:spPr>
          <a:xfrm>
            <a:off x="11442700" y="8327231"/>
            <a:ext cx="19336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پچھلی نشستیں اور حاضری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9" name="Text: Recording library where provided">
            <a:extLst>
              <a:ext uri="{FF2B5EF4-FFF2-40B4-BE49-F238E27FC236}">
                <a16:creationId xmlns:a16="http://schemas.microsoft.com/office/drawing/2014/main" id="{588EF02F-BED1-ED91-08D7-55C1C4B3F466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Recording library where provided</a:t>
            </a:r>
          </a:p>
        </p:txBody>
      </p:sp>
      <p:sp>
        <p:nvSpPr>
          <p:cNvPr id="70" name="Urdu: جہاں موجود ہو، ریکارڈنگز دیکھیں">
            <a:extLst>
              <a:ext uri="{FF2B5EF4-FFF2-40B4-BE49-F238E27FC236}">
                <a16:creationId xmlns:a16="http://schemas.microsoft.com/office/drawing/2014/main" id="{7FE5B971-EA88-1D84-0AF7-C09E30CE5240}"/>
              </a:ext>
            </a:extLst>
          </p:cNvPr>
          <p:cNvSpPr txBox="1"/>
          <p:nvPr/>
        </p:nvSpPr>
        <p:spPr>
          <a:xfrm>
            <a:off x="11442700" y="8987631"/>
            <a:ext cx="24035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جہاں موجود ہو، ریکارڈنگز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1" name="Text: Method of Zikr and Shajra links">
            <a:extLst>
              <a:ext uri="{FF2B5EF4-FFF2-40B4-BE49-F238E27FC236}">
                <a16:creationId xmlns:a16="http://schemas.microsoft.com/office/drawing/2014/main" id="{439A6D86-1114-CD7F-2603-40461019B53C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Method of Zikr and Shajra links</a:t>
            </a:r>
          </a:p>
        </p:txBody>
      </p:sp>
      <p:sp>
        <p:nvSpPr>
          <p:cNvPr id="72" name="Urdu: طریقۂ ذکر اور شجرے کے لنک">
            <a:extLst>
              <a:ext uri="{FF2B5EF4-FFF2-40B4-BE49-F238E27FC236}">
                <a16:creationId xmlns:a16="http://schemas.microsoft.com/office/drawing/2014/main" id="{0626BC60-48B8-7540-B41B-AA6783330EB7}"/>
              </a:ext>
            </a:extLst>
          </p:cNvPr>
          <p:cNvSpPr txBox="1"/>
          <p:nvPr/>
        </p:nvSpPr>
        <p:spPr>
          <a:xfrm>
            <a:off x="11442701" y="9648031"/>
            <a:ext cx="22813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 اور شجرے کے لنک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3" name="Text: SILSILA NAQSHBANDIA OWAISIAH">
            <a:extLst>
              <a:ext uri="{FF2B5EF4-FFF2-40B4-BE49-F238E27FC236}">
                <a16:creationId xmlns:a16="http://schemas.microsoft.com/office/drawing/2014/main" id="{26A206D0-F41E-73DC-C822-358365FC94C2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4" name="Text: App map">
            <a:extLst>
              <a:ext uri="{FF2B5EF4-FFF2-40B4-BE49-F238E27FC236}">
                <a16:creationId xmlns:a16="http://schemas.microsoft.com/office/drawing/2014/main" id="{8172402B-7613-E3FF-403D-731868B7748A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5" name="Text: All features">
            <a:extLst>
              <a:ext uri="{FF2B5EF4-FFF2-40B4-BE49-F238E27FC236}">
                <a16:creationId xmlns:a16="http://schemas.microsoft.com/office/drawing/2014/main" id="{C45FD180-0769-B1C5-EACD-96E7B87E4DA0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6" name="Text: 28 / 35">
            <a:extLst>
              <a:ext uri="{FF2B5EF4-FFF2-40B4-BE49-F238E27FC236}">
                <a16:creationId xmlns:a16="http://schemas.microsoft.com/office/drawing/2014/main" id="{A2EC8062-1F9A-0700-B7FD-80F6439CF5B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28 / 35</a:t>
            </a:r>
          </a:p>
        </p:txBody>
      </p:sp>
      <p:sp>
        <p:nvSpPr>
          <p:cNvPr id="77" name="Text: ‹">
            <a:extLst>
              <a:ext uri="{FF2B5EF4-FFF2-40B4-BE49-F238E27FC236}">
                <a16:creationId xmlns:a16="http://schemas.microsoft.com/office/drawing/2014/main" id="{2DAC261A-AB45-C97A-9E91-A2BA873801A3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8" name="Text: ›">
            <a:extLst>
              <a:ext uri="{FF2B5EF4-FFF2-40B4-BE49-F238E27FC236}">
                <a16:creationId xmlns:a16="http://schemas.microsoft.com/office/drawing/2014/main" id="{527E27D4-4178-F0BC-E89D-5CE7C815461F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9" name="Explore: screen=zikr-en">
            <a:hlinkClick r:id="rId4"/>
            <a:extLst>
              <a:ext uri="{FF2B5EF4-FFF2-40B4-BE49-F238E27FC236}">
                <a16:creationId xmlns:a16="http://schemas.microsoft.com/office/drawing/2014/main" id="{AC718091-A727-35CA-69A4-FEFD851DA0F3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Explore: screen=groups-en">
            <a:hlinkClick r:id="rId5"/>
            <a:extLst>
              <a:ext uri="{FF2B5EF4-FFF2-40B4-BE49-F238E27FC236}">
                <a16:creationId xmlns:a16="http://schemas.microsoft.com/office/drawing/2014/main" id="{77F5F5BF-5805-A3FF-2015-0F1213CBE738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456A9BA0-4CB3-125C-9FD2-0766F27F804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xplore: features">
            <a:hlinkClick r:id="rId7"/>
            <a:extLst>
              <a:ext uri="{FF2B5EF4-FFF2-40B4-BE49-F238E27FC236}">
                <a16:creationId xmlns:a16="http://schemas.microsoft.com/office/drawing/2014/main" id="{5C8B2834-0521-9972-6C0B-D0F479E51750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Navigate: tree-6">
            <a:hlinkClick r:id="rId8" action="ppaction://hlinksldjump"/>
            <a:extLst>
              <a:ext uri="{FF2B5EF4-FFF2-40B4-BE49-F238E27FC236}">
                <a16:creationId xmlns:a16="http://schemas.microsoft.com/office/drawing/2014/main" id="{823991D9-DB5C-FBA8-49DC-38C71109B72C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tree-8">
            <a:hlinkClick r:id="rId9" action="ppaction://hlinksldjump"/>
            <a:extLst>
              <a:ext uri="{FF2B5EF4-FFF2-40B4-BE49-F238E27FC236}">
                <a16:creationId xmlns:a16="http://schemas.microsoft.com/office/drawing/2014/main" id="{67CA6CA0-2821-0AB1-6306-529C2CEDD6F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16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3A765038-DAE4-3276-F5E7-DA5F4D61678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8885C8A9-920E-7238-43FC-5E0FB160F5BE}"/>
              </a:ext>
            </a:extLst>
          </p:cNvPr>
          <p:cNvCxnSpPr/>
          <p:nvPr/>
        </p:nvCxnSpPr>
        <p:spPr>
          <a:xfrm>
            <a:off x="1206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97CB9261-B539-4A9E-5B9B-DD0B3F316695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65315241-A32E-A945-660B-6AC088EE05E0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15704686-36D8-40AE-7E53-F614491E7FDA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1DF17254-BD77-592C-E568-668853056FA9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D6086986-00AD-F2F9-F50E-3360AA0FC9C9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A709F66B-EFF0-1964-50FB-F45C4506ABD5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3E2F5EC6-993A-55A7-0A8C-3514069BBD7D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13F0DD1B-919B-86D3-38D2-78AAFA6E863B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D3D81249-1576-421F-D0E7-CCDC1F307E36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61946190-57BF-A79E-6075-4CED404A3101}"/>
              </a:ext>
            </a:extLst>
          </p:cNvPr>
          <p:cNvCxnSpPr/>
          <p:nvPr/>
        </p:nvCxnSpPr>
        <p:spPr>
          <a:xfrm>
            <a:off x="1206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C1C69859-C7E3-DCAF-DCD7-8C86905845B0}"/>
              </a:ext>
            </a:extLst>
          </p:cNvPr>
          <p:cNvCxnSpPr/>
          <p:nvPr/>
        </p:nvCxnSpPr>
        <p:spPr>
          <a:xfrm>
            <a:off x="11112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E5E0EDDD-3E1B-27B5-6AF0-D0ACC262424E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6D67BF47-8C43-666F-B046-E8EE21FDA7E8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E16DE0A1-7A2F-2410-FD39-29617EC02615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3BDC3004-2668-ACE0-1A47-FFE2D3FB7177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FC90A262-FF01-4029-14D4-BD7F2A2E990D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4EB91C29-ED4E-59B4-6024-66C6057120D5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90F15E0A-252E-EA7A-5A52-87A048B33E03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1F07E429-6FFD-E077-112C-9D6D998E348A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FE885315-655E-5740-CDE2-874FE1885FCB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: DARUL IRFAN">
            <a:extLst>
              <a:ext uri="{FF2B5EF4-FFF2-40B4-BE49-F238E27FC236}">
                <a16:creationId xmlns:a16="http://schemas.microsoft.com/office/drawing/2014/main" id="{23EB277D-122D-63F9-5380-86F247FA87A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6" name="Text: FEATURE ARCHITECTURE">
            <a:extLst>
              <a:ext uri="{FF2B5EF4-FFF2-40B4-BE49-F238E27FC236}">
                <a16:creationId xmlns:a16="http://schemas.microsoft.com/office/drawing/2014/main" id="{6BBAF693-B790-3966-0DA3-9D165DBA26D2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7" name="Text: Darul Irfan / Personal Zikr + Tasbih">
            <a:extLst>
              <a:ext uri="{FF2B5EF4-FFF2-40B4-BE49-F238E27FC236}">
                <a16:creationId xmlns:a16="http://schemas.microsoft.com/office/drawing/2014/main" id="{B7C3D37C-2FDA-5DD4-68DD-1D70F566D1F2}"/>
              </a:ext>
            </a:extLst>
          </p:cNvPr>
          <p:cNvSpPr txBox="1"/>
          <p:nvPr/>
        </p:nvSpPr>
        <p:spPr>
          <a:xfrm>
            <a:off x="965200" y="1295400"/>
            <a:ext cx="6994779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Personal Zikr + Tasbih</a:t>
            </a:r>
          </a:p>
        </p:txBody>
      </p:sp>
      <p:sp>
        <p:nvSpPr>
          <p:cNvPr id="28" name="Urdu: ذاتی ذکر / تسبیح">
            <a:extLst>
              <a:ext uri="{FF2B5EF4-FFF2-40B4-BE49-F238E27FC236}">
                <a16:creationId xmlns:a16="http://schemas.microsoft.com/office/drawing/2014/main" id="{E2D59E4E-BBDB-EE74-CE85-A317F2FE1AAE}"/>
              </a:ext>
            </a:extLst>
          </p:cNvPr>
          <p:cNvSpPr txBox="1"/>
          <p:nvPr/>
        </p:nvSpPr>
        <p:spPr>
          <a:xfrm>
            <a:off x="965200" y="1943100"/>
            <a:ext cx="1716151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/ تسبیح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Personal Zikr">
            <a:extLst>
              <a:ext uri="{FF2B5EF4-FFF2-40B4-BE49-F238E27FC236}">
                <a16:creationId xmlns:a16="http://schemas.microsoft.com/office/drawing/2014/main" id="{08814CC7-F6B7-964B-B5E6-5312C5E48D31}"/>
              </a:ext>
            </a:extLst>
          </p:cNvPr>
          <p:cNvSpPr txBox="1"/>
          <p:nvPr/>
        </p:nvSpPr>
        <p:spPr>
          <a:xfrm>
            <a:off x="1079500" y="2654300"/>
            <a:ext cx="1999615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Personal Zikr</a:t>
            </a:r>
          </a:p>
        </p:txBody>
      </p:sp>
      <p:sp>
        <p:nvSpPr>
          <p:cNvPr id="30" name="Urdu: ذاتی ذکر">
            <a:extLst>
              <a:ext uri="{FF2B5EF4-FFF2-40B4-BE49-F238E27FC236}">
                <a16:creationId xmlns:a16="http://schemas.microsoft.com/office/drawing/2014/main" id="{40EE431B-1783-730B-CA73-8C30C9F7753C}"/>
              </a:ext>
            </a:extLst>
          </p:cNvPr>
          <p:cNvSpPr txBox="1"/>
          <p:nvPr/>
        </p:nvSpPr>
        <p:spPr>
          <a:xfrm>
            <a:off x="3261320" y="2724150"/>
            <a:ext cx="714438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↗">
            <a:extLst>
              <a:ext uri="{FF2B5EF4-FFF2-40B4-BE49-F238E27FC236}">
                <a16:creationId xmlns:a16="http://schemas.microsoft.com/office/drawing/2014/main" id="{6506634F-C14C-EB7E-C499-A95C1ABA1DEF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2" name="Text: 1st through 7th Latifa">
            <a:extLst>
              <a:ext uri="{FF2B5EF4-FFF2-40B4-BE49-F238E27FC236}">
                <a16:creationId xmlns:a16="http://schemas.microsoft.com/office/drawing/2014/main" id="{48D9C1B1-4E63-55B8-6447-B60EAF2F786A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1st through 7th Latifa</a:t>
            </a:r>
          </a:p>
        </p:txBody>
      </p:sp>
      <p:sp>
        <p:nvSpPr>
          <p:cNvPr id="33" name="Urdu: پہلے سے ساتویں لطیفے تک">
            <a:extLst>
              <a:ext uri="{FF2B5EF4-FFF2-40B4-BE49-F238E27FC236}">
                <a16:creationId xmlns:a16="http://schemas.microsoft.com/office/drawing/2014/main" id="{9D1BBDCE-877F-BA3B-544F-6E116A9770DF}"/>
              </a:ext>
            </a:extLst>
          </p:cNvPr>
          <p:cNvSpPr txBox="1"/>
          <p:nvPr/>
        </p:nvSpPr>
        <p:spPr>
          <a:xfrm>
            <a:off x="1536700" y="3704431"/>
            <a:ext cx="18701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پہلے سے ساتویں لطیفے تک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Raabta and the muraqabas">
            <a:extLst>
              <a:ext uri="{FF2B5EF4-FFF2-40B4-BE49-F238E27FC236}">
                <a16:creationId xmlns:a16="http://schemas.microsoft.com/office/drawing/2014/main" id="{095272A7-D782-6695-8D96-2103E713CDF0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Raabta and the muraqabas</a:t>
            </a:r>
          </a:p>
        </p:txBody>
      </p:sp>
      <p:sp>
        <p:nvSpPr>
          <p:cNvPr id="35" name="Urdu: رابطہ اور مراقبات">
            <a:extLst>
              <a:ext uri="{FF2B5EF4-FFF2-40B4-BE49-F238E27FC236}">
                <a16:creationId xmlns:a16="http://schemas.microsoft.com/office/drawing/2014/main" id="{02E5796E-39A5-18E0-97DC-59F9B3597493}"/>
              </a:ext>
            </a:extLst>
          </p:cNvPr>
          <p:cNvSpPr txBox="1"/>
          <p:nvPr/>
        </p:nvSpPr>
        <p:spPr>
          <a:xfrm>
            <a:off x="1536701" y="4364831"/>
            <a:ext cx="13859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رابطہ اور مراقبات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Ahadiyyat, Ma‘iyyat and Aqrabiyyat">
            <a:extLst>
              <a:ext uri="{FF2B5EF4-FFF2-40B4-BE49-F238E27FC236}">
                <a16:creationId xmlns:a16="http://schemas.microsoft.com/office/drawing/2014/main" id="{67C7D41B-AB09-C5CC-6585-D56511A2E71D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Ahadiyyat, Ma‘iyyat and Aqrabiyyat</a:t>
            </a:r>
          </a:p>
        </p:txBody>
      </p:sp>
      <p:sp>
        <p:nvSpPr>
          <p:cNvPr id="37" name="Urdu: احدیت، معیت اور اقربیت">
            <a:extLst>
              <a:ext uri="{FF2B5EF4-FFF2-40B4-BE49-F238E27FC236}">
                <a16:creationId xmlns:a16="http://schemas.microsoft.com/office/drawing/2014/main" id="{7F7E5F43-ED47-E08C-413F-F5FCFCA2875B}"/>
              </a:ext>
            </a:extLst>
          </p:cNvPr>
          <p:cNvSpPr txBox="1"/>
          <p:nvPr/>
        </p:nvSpPr>
        <p:spPr>
          <a:xfrm>
            <a:off x="1536701" y="5025231"/>
            <a:ext cx="21860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احدیت، معیت اور اقربیت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Enable the stages you want">
            <a:extLst>
              <a:ext uri="{FF2B5EF4-FFF2-40B4-BE49-F238E27FC236}">
                <a16:creationId xmlns:a16="http://schemas.microsoft.com/office/drawing/2014/main" id="{56AC6614-C86D-E2EB-2112-D514BE29082B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Enable the stages you want</a:t>
            </a:r>
          </a:p>
        </p:txBody>
      </p:sp>
      <p:sp>
        <p:nvSpPr>
          <p:cNvPr id="39" name="Urdu: اپنے مطلوبہ مراحل منتخب کریں">
            <a:extLst>
              <a:ext uri="{FF2B5EF4-FFF2-40B4-BE49-F238E27FC236}">
                <a16:creationId xmlns:a16="http://schemas.microsoft.com/office/drawing/2014/main" id="{48481044-C722-4C37-F696-C504114D0289}"/>
              </a:ext>
            </a:extLst>
          </p:cNvPr>
          <p:cNvSpPr txBox="1"/>
          <p:nvPr/>
        </p:nvSpPr>
        <p:spPr>
          <a:xfrm>
            <a:off x="1536701" y="5685631"/>
            <a:ext cx="23495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اپنے مطلوبہ مراحل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Set 1–60 minutes for each stage">
            <a:extLst>
              <a:ext uri="{FF2B5EF4-FFF2-40B4-BE49-F238E27FC236}">
                <a16:creationId xmlns:a16="http://schemas.microsoft.com/office/drawing/2014/main" id="{CAAA5974-C17B-6A7A-8A39-F013C3156735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Set 1–60 minutes for each stage</a:t>
            </a:r>
          </a:p>
        </p:txBody>
      </p:sp>
      <p:sp>
        <p:nvSpPr>
          <p:cNvPr id="41" name="Urdu: ہر مرحلے کے لیے 1 سے 60 منٹ">
            <a:extLst>
              <a:ext uri="{FF2B5EF4-FFF2-40B4-BE49-F238E27FC236}">
                <a16:creationId xmlns:a16="http://schemas.microsoft.com/office/drawing/2014/main" id="{2A27D9C9-CD61-6BBE-B48B-524803132E2E}"/>
              </a:ext>
            </a:extLst>
          </p:cNvPr>
          <p:cNvSpPr txBox="1"/>
          <p:nvPr/>
        </p:nvSpPr>
        <p:spPr>
          <a:xfrm>
            <a:off x="1536701" y="6346031"/>
            <a:ext cx="24829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مرحلے کے لیے 1 سے 60 منٹ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Add your own muraqabas">
            <a:extLst>
              <a:ext uri="{FF2B5EF4-FFF2-40B4-BE49-F238E27FC236}">
                <a16:creationId xmlns:a16="http://schemas.microsoft.com/office/drawing/2014/main" id="{FD98BE82-84DB-CD6B-5857-57093C41EE4F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Add your own muraqabas</a:t>
            </a:r>
          </a:p>
        </p:txBody>
      </p:sp>
      <p:sp>
        <p:nvSpPr>
          <p:cNvPr id="43" name="Urdu: اپنے مزید مراقبات شامل کریں">
            <a:extLst>
              <a:ext uri="{FF2B5EF4-FFF2-40B4-BE49-F238E27FC236}">
                <a16:creationId xmlns:a16="http://schemas.microsoft.com/office/drawing/2014/main" id="{C95BD5FC-931B-34C5-8BAA-46D147CF88D2}"/>
              </a:ext>
            </a:extLst>
          </p:cNvPr>
          <p:cNvSpPr txBox="1"/>
          <p:nvPr/>
        </p:nvSpPr>
        <p:spPr>
          <a:xfrm>
            <a:off x="1536700" y="7006431"/>
            <a:ext cx="22511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اپنے مزید مراقبات شامل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Start, pause, resume, finish or discard">
            <a:extLst>
              <a:ext uri="{FF2B5EF4-FFF2-40B4-BE49-F238E27FC236}">
                <a16:creationId xmlns:a16="http://schemas.microsoft.com/office/drawing/2014/main" id="{D63FF8CB-E840-0EC4-8878-ABF087DE8EBC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Start, pause, resume, finish or discard</a:t>
            </a:r>
          </a:p>
        </p:txBody>
      </p:sp>
      <p:sp>
        <p:nvSpPr>
          <p:cNvPr id="45" name="Urdu: شروع، وقفہ، دوبارہ آغاز یا ختم کریں">
            <a:extLst>
              <a:ext uri="{FF2B5EF4-FFF2-40B4-BE49-F238E27FC236}">
                <a16:creationId xmlns:a16="http://schemas.microsoft.com/office/drawing/2014/main" id="{C0110C87-793C-F7C4-FB56-805D63DD97BD}"/>
              </a:ext>
            </a:extLst>
          </p:cNvPr>
          <p:cNvSpPr txBox="1"/>
          <p:nvPr/>
        </p:nvSpPr>
        <p:spPr>
          <a:xfrm>
            <a:off x="1536700" y="7666831"/>
            <a:ext cx="26448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شروع، وقفہ، دوبارہ آغاز یا ختم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Soft chime at each stage change">
            <a:extLst>
              <a:ext uri="{FF2B5EF4-FFF2-40B4-BE49-F238E27FC236}">
                <a16:creationId xmlns:a16="http://schemas.microsoft.com/office/drawing/2014/main" id="{F3305E4C-7C87-B76F-0D93-638B8D481C95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Soft chime at each stage change</a:t>
            </a:r>
          </a:p>
        </p:txBody>
      </p:sp>
      <p:sp>
        <p:nvSpPr>
          <p:cNvPr id="47" name="Urdu: مرحلہ بدلنے پر نرم آواز کی اطلاع">
            <a:extLst>
              <a:ext uri="{FF2B5EF4-FFF2-40B4-BE49-F238E27FC236}">
                <a16:creationId xmlns:a16="http://schemas.microsoft.com/office/drawing/2014/main" id="{E387E2CB-6663-CF41-F622-7ECB386246FE}"/>
              </a:ext>
            </a:extLst>
          </p:cNvPr>
          <p:cNvSpPr txBox="1"/>
          <p:nvPr/>
        </p:nvSpPr>
        <p:spPr>
          <a:xfrm>
            <a:off x="1536701" y="8327231"/>
            <a:ext cx="23495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مرحلہ بدلنے پر نرم آواز کی اطلاع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Two reminders and 3-month history">
            <a:extLst>
              <a:ext uri="{FF2B5EF4-FFF2-40B4-BE49-F238E27FC236}">
                <a16:creationId xmlns:a16="http://schemas.microsoft.com/office/drawing/2014/main" id="{11A273D0-D1FA-2435-984E-5815DDAC9F13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Two reminders and 3-month history</a:t>
            </a:r>
          </a:p>
        </p:txBody>
      </p:sp>
      <p:sp>
        <p:nvSpPr>
          <p:cNvPr id="49" name="Urdu: دو یاددہانیاں اور 3 ماہ کا ریکارڈ">
            <a:extLst>
              <a:ext uri="{FF2B5EF4-FFF2-40B4-BE49-F238E27FC236}">
                <a16:creationId xmlns:a16="http://schemas.microsoft.com/office/drawing/2014/main" id="{170EC153-4383-381B-7FCF-F2B0600EE26E}"/>
              </a:ext>
            </a:extLst>
          </p:cNvPr>
          <p:cNvSpPr txBox="1"/>
          <p:nvPr/>
        </p:nvSpPr>
        <p:spPr>
          <a:xfrm>
            <a:off x="1536700" y="8987631"/>
            <a:ext cx="21701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دو یاددہانیاں اور 3 ماہ کا ریکارڈ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Shajra and Method within reach">
            <a:extLst>
              <a:ext uri="{FF2B5EF4-FFF2-40B4-BE49-F238E27FC236}">
                <a16:creationId xmlns:a16="http://schemas.microsoft.com/office/drawing/2014/main" id="{2D0B103C-5F60-17BA-4435-02080E90F560}"/>
              </a:ext>
            </a:extLst>
          </p:cNvPr>
          <p:cNvSpPr txBox="1"/>
          <p:nvPr/>
        </p:nvSpPr>
        <p:spPr>
          <a:xfrm>
            <a:off x="1536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Shajra and Method within reach</a:t>
            </a:r>
          </a:p>
        </p:txBody>
      </p:sp>
      <p:sp>
        <p:nvSpPr>
          <p:cNvPr id="51" name="Urdu: شجرہ اور طریقۂ ذکر فوراً کھولیں">
            <a:extLst>
              <a:ext uri="{FF2B5EF4-FFF2-40B4-BE49-F238E27FC236}">
                <a16:creationId xmlns:a16="http://schemas.microsoft.com/office/drawing/2014/main" id="{29DA84AD-D055-878F-689F-EF529E0628FE}"/>
              </a:ext>
            </a:extLst>
          </p:cNvPr>
          <p:cNvSpPr txBox="1"/>
          <p:nvPr/>
        </p:nvSpPr>
        <p:spPr>
          <a:xfrm>
            <a:off x="1536701" y="9648031"/>
            <a:ext cx="22225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شجرہ اور طریقۂ ذکر فوراً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Tasbih">
            <a:extLst>
              <a:ext uri="{FF2B5EF4-FFF2-40B4-BE49-F238E27FC236}">
                <a16:creationId xmlns:a16="http://schemas.microsoft.com/office/drawing/2014/main" id="{F5E97108-C58B-3E2C-D7B6-5DBA23B8FC32}"/>
              </a:ext>
            </a:extLst>
          </p:cNvPr>
          <p:cNvSpPr txBox="1"/>
          <p:nvPr/>
        </p:nvSpPr>
        <p:spPr>
          <a:xfrm>
            <a:off x="10985500" y="2654300"/>
            <a:ext cx="1042543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Tasbih</a:t>
            </a:r>
          </a:p>
        </p:txBody>
      </p:sp>
      <p:sp>
        <p:nvSpPr>
          <p:cNvPr id="53" name="Urdu: تسبیح">
            <a:extLst>
              <a:ext uri="{FF2B5EF4-FFF2-40B4-BE49-F238E27FC236}">
                <a16:creationId xmlns:a16="http://schemas.microsoft.com/office/drawing/2014/main" id="{F774989E-A8C5-8361-F47D-0897FD09493C}"/>
              </a:ext>
            </a:extLst>
          </p:cNvPr>
          <p:cNvSpPr txBox="1"/>
          <p:nvPr/>
        </p:nvSpPr>
        <p:spPr>
          <a:xfrm>
            <a:off x="12209264" y="2724150"/>
            <a:ext cx="495364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تسبیح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↗">
            <a:extLst>
              <a:ext uri="{FF2B5EF4-FFF2-40B4-BE49-F238E27FC236}">
                <a16:creationId xmlns:a16="http://schemas.microsoft.com/office/drawing/2014/main" id="{989C08AF-C4E5-AA04-E4DB-EBC9B7E0A3C3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5" name="Text: Ready-made zikr presets">
            <a:extLst>
              <a:ext uri="{FF2B5EF4-FFF2-40B4-BE49-F238E27FC236}">
                <a16:creationId xmlns:a16="http://schemas.microsoft.com/office/drawing/2014/main" id="{B47AA6D2-7674-D6BE-0A7F-8E1D4AD02785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Ready-made zikr presets</a:t>
            </a:r>
          </a:p>
        </p:txBody>
      </p:sp>
      <p:sp>
        <p:nvSpPr>
          <p:cNvPr id="56" name="Urdu: تیار شدہ اذکار">
            <a:extLst>
              <a:ext uri="{FF2B5EF4-FFF2-40B4-BE49-F238E27FC236}">
                <a16:creationId xmlns:a16="http://schemas.microsoft.com/office/drawing/2014/main" id="{2CCA3296-233B-1331-2BC3-E770F51FFE9D}"/>
              </a:ext>
            </a:extLst>
          </p:cNvPr>
          <p:cNvSpPr txBox="1"/>
          <p:nvPr/>
        </p:nvSpPr>
        <p:spPr>
          <a:xfrm>
            <a:off x="11442701" y="3704431"/>
            <a:ext cx="9906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تیار شدہ اذکار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7" name="Text: Direct counter from Today’s zikr">
            <a:extLst>
              <a:ext uri="{FF2B5EF4-FFF2-40B4-BE49-F238E27FC236}">
                <a16:creationId xmlns:a16="http://schemas.microsoft.com/office/drawing/2014/main" id="{064B2F1F-E3E7-EBC2-9BDD-46F6E1FE89F1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Direct counter from Today’s zikr</a:t>
            </a:r>
          </a:p>
        </p:txBody>
      </p:sp>
      <p:sp>
        <p:nvSpPr>
          <p:cNvPr id="58" name="Urdu: آج کے ذکر سے سیدھا کاؤنٹر کھولیں">
            <a:extLst>
              <a:ext uri="{FF2B5EF4-FFF2-40B4-BE49-F238E27FC236}">
                <a16:creationId xmlns:a16="http://schemas.microsoft.com/office/drawing/2014/main" id="{2BA7E085-A860-38B7-88F6-888BB077C51D}"/>
              </a:ext>
            </a:extLst>
          </p:cNvPr>
          <p:cNvSpPr txBox="1"/>
          <p:nvPr/>
        </p:nvSpPr>
        <p:spPr>
          <a:xfrm>
            <a:off x="11442701" y="4364831"/>
            <a:ext cx="2654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کے ذکر سے سیدھا کاؤنٹر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9" name="Text: Create and name a custom tasbih">
            <a:extLst>
              <a:ext uri="{FF2B5EF4-FFF2-40B4-BE49-F238E27FC236}">
                <a16:creationId xmlns:a16="http://schemas.microsoft.com/office/drawing/2014/main" id="{C809E9E6-F0BC-46A6-C9B4-C4722BFB72A9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Create and name a custom tasbih</a:t>
            </a:r>
          </a:p>
        </p:txBody>
      </p:sp>
      <p:sp>
        <p:nvSpPr>
          <p:cNvPr id="60" name="Urdu: اپنی تسبیح بنائیں اور نام دیں">
            <a:extLst>
              <a:ext uri="{FF2B5EF4-FFF2-40B4-BE49-F238E27FC236}">
                <a16:creationId xmlns:a16="http://schemas.microsoft.com/office/drawing/2014/main" id="{B2FF15BD-EBAE-254D-6D98-8B8540CFBFDF}"/>
              </a:ext>
            </a:extLst>
          </p:cNvPr>
          <p:cNvSpPr txBox="1"/>
          <p:nvPr/>
        </p:nvSpPr>
        <p:spPr>
          <a:xfrm>
            <a:off x="11442700" y="5025231"/>
            <a:ext cx="20749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اپنی تسبیح بنائیں اور نام دیں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1" name="Text: Set a target and watch progress">
            <a:extLst>
              <a:ext uri="{FF2B5EF4-FFF2-40B4-BE49-F238E27FC236}">
                <a16:creationId xmlns:a16="http://schemas.microsoft.com/office/drawing/2014/main" id="{2296BB18-E89E-265D-9645-79BC98485F7E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Set a target and watch progress</a:t>
            </a:r>
          </a:p>
        </p:txBody>
      </p:sp>
      <p:sp>
        <p:nvSpPr>
          <p:cNvPr id="62" name="Urdu: ہدف مقرر کریں اور گنتی دیکھیں">
            <a:extLst>
              <a:ext uri="{FF2B5EF4-FFF2-40B4-BE49-F238E27FC236}">
                <a16:creationId xmlns:a16="http://schemas.microsoft.com/office/drawing/2014/main" id="{CE252ABD-A7BB-6FB4-8646-0EADB8B2DB9B}"/>
              </a:ext>
            </a:extLst>
          </p:cNvPr>
          <p:cNvSpPr txBox="1"/>
          <p:nvPr/>
        </p:nvSpPr>
        <p:spPr>
          <a:xfrm>
            <a:off x="11442700" y="5685631"/>
            <a:ext cx="24686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ہدف مقرر کریں اور گنتی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3" name="Text: Tap to count and correct a count">
            <a:extLst>
              <a:ext uri="{FF2B5EF4-FFF2-40B4-BE49-F238E27FC236}">
                <a16:creationId xmlns:a16="http://schemas.microsoft.com/office/drawing/2014/main" id="{F555B959-CB8D-3940-046A-5D3F6012EE0E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Tap to count and correct a count</a:t>
            </a:r>
          </a:p>
        </p:txBody>
      </p:sp>
      <p:sp>
        <p:nvSpPr>
          <p:cNvPr id="64" name="Urdu: ٹیپ سے گنیں یا گنتی درست کریں">
            <a:extLst>
              <a:ext uri="{FF2B5EF4-FFF2-40B4-BE49-F238E27FC236}">
                <a16:creationId xmlns:a16="http://schemas.microsoft.com/office/drawing/2014/main" id="{80119F3B-23D3-B9A0-3CDC-16138C8596D2}"/>
              </a:ext>
            </a:extLst>
          </p:cNvPr>
          <p:cNvSpPr txBox="1"/>
          <p:nvPr/>
        </p:nvSpPr>
        <p:spPr>
          <a:xfrm>
            <a:off x="11442701" y="6346031"/>
            <a:ext cx="26416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ٹیپ سے گنیں یا گنتی درست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5" name="Text: Saved counters and reset controls">
            <a:extLst>
              <a:ext uri="{FF2B5EF4-FFF2-40B4-BE49-F238E27FC236}">
                <a16:creationId xmlns:a16="http://schemas.microsoft.com/office/drawing/2014/main" id="{388173BD-0701-71D3-0AF0-2BCDB098FC08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Saved counters and reset controls</a:t>
            </a:r>
          </a:p>
        </p:txBody>
      </p:sp>
      <p:sp>
        <p:nvSpPr>
          <p:cNvPr id="66" name="Urdu: محفوظ کاؤنٹر اور دوبارہ شروع کرنے کا اختیار">
            <a:extLst>
              <a:ext uri="{FF2B5EF4-FFF2-40B4-BE49-F238E27FC236}">
                <a16:creationId xmlns:a16="http://schemas.microsoft.com/office/drawing/2014/main" id="{5360FAA9-AB52-8D4E-BB50-381C05888AE9}"/>
              </a:ext>
            </a:extLst>
          </p:cNvPr>
          <p:cNvSpPr txBox="1"/>
          <p:nvPr/>
        </p:nvSpPr>
        <p:spPr>
          <a:xfrm>
            <a:off x="11442701" y="7006431"/>
            <a:ext cx="31957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محفوظ کاؤنٹر اور دوبارہ شروع کرنے کا اختیار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7" name="Text: Android volume-button counting">
            <a:extLst>
              <a:ext uri="{FF2B5EF4-FFF2-40B4-BE49-F238E27FC236}">
                <a16:creationId xmlns:a16="http://schemas.microsoft.com/office/drawing/2014/main" id="{1ACE9351-D4BF-719B-644C-B26C8D5A5BBF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Android volume-button counting</a:t>
            </a:r>
          </a:p>
        </p:txBody>
      </p:sp>
      <p:sp>
        <p:nvSpPr>
          <p:cNvPr id="68" name="Urdu: اینڈرائیڈ پر والیوم بٹن سے گنتی">
            <a:extLst>
              <a:ext uri="{FF2B5EF4-FFF2-40B4-BE49-F238E27FC236}">
                <a16:creationId xmlns:a16="http://schemas.microsoft.com/office/drawing/2014/main" id="{52466959-9A18-C514-BCEB-0817AF0EC8D4}"/>
              </a:ext>
            </a:extLst>
          </p:cNvPr>
          <p:cNvSpPr txBox="1"/>
          <p:nvPr/>
        </p:nvSpPr>
        <p:spPr>
          <a:xfrm>
            <a:off x="11442701" y="7666831"/>
            <a:ext cx="23622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اینڈرائیڈ پر والیوم بٹن سے گنتی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9" name="Text: iPhone Action Button / Shortcuts">
            <a:extLst>
              <a:ext uri="{FF2B5EF4-FFF2-40B4-BE49-F238E27FC236}">
                <a16:creationId xmlns:a16="http://schemas.microsoft.com/office/drawing/2014/main" id="{6C492594-065D-F012-5475-1D73C5D9E155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iPhone Action Button / Shortcuts</a:t>
            </a:r>
          </a:p>
        </p:txBody>
      </p:sp>
      <p:sp>
        <p:nvSpPr>
          <p:cNvPr id="70" name="Urdu: آئی فون پر ایکشن بٹن یا شارٹ کٹ">
            <a:extLst>
              <a:ext uri="{FF2B5EF4-FFF2-40B4-BE49-F238E27FC236}">
                <a16:creationId xmlns:a16="http://schemas.microsoft.com/office/drawing/2014/main" id="{081CE45B-AE56-B77C-F623-AEC0B2012BB0}"/>
              </a:ext>
            </a:extLst>
          </p:cNvPr>
          <p:cNvSpPr txBox="1"/>
          <p:nvPr/>
        </p:nvSpPr>
        <p:spPr>
          <a:xfrm>
            <a:off x="11442701" y="8327231"/>
            <a:ext cx="26305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آئی فون پر ایکشن بٹن یا شارٹ کٹ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1" name="Text: Personal Zikr and Method shortcuts">
            <a:extLst>
              <a:ext uri="{FF2B5EF4-FFF2-40B4-BE49-F238E27FC236}">
                <a16:creationId xmlns:a16="http://schemas.microsoft.com/office/drawing/2014/main" id="{60FDC272-439C-AA6C-1F0E-98A1DB1191D7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Personal Zikr and Method shortcuts</a:t>
            </a:r>
          </a:p>
        </p:txBody>
      </p:sp>
      <p:sp>
        <p:nvSpPr>
          <p:cNvPr id="72" name="Urdu: ذاتی ذکر اور طریقۂ ذکر کے شارٹ کٹ">
            <a:extLst>
              <a:ext uri="{FF2B5EF4-FFF2-40B4-BE49-F238E27FC236}">
                <a16:creationId xmlns:a16="http://schemas.microsoft.com/office/drawing/2014/main" id="{2B051A51-14AC-0A29-C910-B41F348DFE03}"/>
              </a:ext>
            </a:extLst>
          </p:cNvPr>
          <p:cNvSpPr txBox="1"/>
          <p:nvPr/>
        </p:nvSpPr>
        <p:spPr>
          <a:xfrm>
            <a:off x="11442700" y="8987631"/>
            <a:ext cx="27972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اور طریقۂ ذکر کے شارٹ کٹ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3" name="Text: SILSILA NAQSHBANDIA OWAISIAH">
            <a:extLst>
              <a:ext uri="{FF2B5EF4-FFF2-40B4-BE49-F238E27FC236}">
                <a16:creationId xmlns:a16="http://schemas.microsoft.com/office/drawing/2014/main" id="{6029A148-FA71-0209-AA3D-5132ABD63FDA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4" name="Text: App map">
            <a:extLst>
              <a:ext uri="{FF2B5EF4-FFF2-40B4-BE49-F238E27FC236}">
                <a16:creationId xmlns:a16="http://schemas.microsoft.com/office/drawing/2014/main" id="{527CB7D3-C6B7-3DA2-E396-00EDFCEFC4F7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5" name="Text: All features">
            <a:extLst>
              <a:ext uri="{FF2B5EF4-FFF2-40B4-BE49-F238E27FC236}">
                <a16:creationId xmlns:a16="http://schemas.microsoft.com/office/drawing/2014/main" id="{BBFB3CD6-68F4-F654-F007-E1E5CA1933D8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6" name="Text: 29 / 35">
            <a:extLst>
              <a:ext uri="{FF2B5EF4-FFF2-40B4-BE49-F238E27FC236}">
                <a16:creationId xmlns:a16="http://schemas.microsoft.com/office/drawing/2014/main" id="{228AEF0C-27DB-CEAA-7B55-45ACB6DD65F6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29 / 35</a:t>
            </a:r>
          </a:p>
        </p:txBody>
      </p:sp>
      <p:sp>
        <p:nvSpPr>
          <p:cNvPr id="77" name="Text: ‹">
            <a:extLst>
              <a:ext uri="{FF2B5EF4-FFF2-40B4-BE49-F238E27FC236}">
                <a16:creationId xmlns:a16="http://schemas.microsoft.com/office/drawing/2014/main" id="{B3896B2F-E6CB-312A-4836-9214A16BF80A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8" name="Text: ›">
            <a:extLst>
              <a:ext uri="{FF2B5EF4-FFF2-40B4-BE49-F238E27FC236}">
                <a16:creationId xmlns:a16="http://schemas.microsoft.com/office/drawing/2014/main" id="{4CB4F98F-63A0-4EA4-F53E-E1795E4F3756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9" name="Explore: screen=personal-zikr-en">
            <a:hlinkClick r:id="rId4"/>
            <a:extLst>
              <a:ext uri="{FF2B5EF4-FFF2-40B4-BE49-F238E27FC236}">
                <a16:creationId xmlns:a16="http://schemas.microsoft.com/office/drawing/2014/main" id="{8C0C5C77-E9D9-957D-7139-65F4A9C660A6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Explore: screen=tasbih-en">
            <a:hlinkClick r:id="rId5"/>
            <a:extLst>
              <a:ext uri="{FF2B5EF4-FFF2-40B4-BE49-F238E27FC236}">
                <a16:creationId xmlns:a16="http://schemas.microsoft.com/office/drawing/2014/main" id="{E8E1B2D9-D117-2618-9C3A-A8DAC791F2D0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C2507DF9-CFC1-26FF-CEEF-F48AD72229DE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xplore: features">
            <a:hlinkClick r:id="rId7"/>
            <a:extLst>
              <a:ext uri="{FF2B5EF4-FFF2-40B4-BE49-F238E27FC236}">
                <a16:creationId xmlns:a16="http://schemas.microsoft.com/office/drawing/2014/main" id="{FAF8F35D-5782-834A-6101-46FF9A075F25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Navigate: tree-7">
            <a:hlinkClick r:id="rId8" action="ppaction://hlinksldjump"/>
            <a:extLst>
              <a:ext uri="{FF2B5EF4-FFF2-40B4-BE49-F238E27FC236}">
                <a16:creationId xmlns:a16="http://schemas.microsoft.com/office/drawing/2014/main" id="{39FCB8A9-FBCA-97D6-3DFB-26819BA9767E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tree-9">
            <a:hlinkClick r:id="rId9" action="ppaction://hlinksldjump"/>
            <a:extLst>
              <a:ext uri="{FF2B5EF4-FFF2-40B4-BE49-F238E27FC236}">
                <a16:creationId xmlns:a16="http://schemas.microsoft.com/office/drawing/2014/main" id="{18A57E83-6B62-6580-CECE-15D2533C24CC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8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BE483027-4791-618C-1731-0E56599CFF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AE78005C-636E-293B-1C7B-B6BF522D3E20}"/>
              </a:ext>
            </a:extLst>
          </p:cNvPr>
          <p:cNvCxnSpPr/>
          <p:nvPr/>
        </p:nvCxnSpPr>
        <p:spPr>
          <a:xfrm>
            <a:off x="1206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6B6C3421-F640-A19D-CF11-38453092ABAF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444F46FE-1DF3-6349-9104-946A810FB147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C9F6768D-3113-7ED1-C4D4-460705E54344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AE55A7CD-037C-F73C-FDA7-8E21C9492145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10CE25F5-AE55-0C4A-2C5E-7F82C56E37EC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A8FAD242-5AD0-7219-0EDB-A7CF186C54A9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7E95FBF3-AE4E-3A39-D314-BB6B07F7D793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1BC5F046-A427-CEB2-589C-6490EED88CBF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DE5677FC-02A3-E293-A93F-66C15516120A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F66C9F2A-38A8-E4AF-92BF-0AD3287B3E9D}"/>
              </a:ext>
            </a:extLst>
          </p:cNvPr>
          <p:cNvCxnSpPr/>
          <p:nvPr/>
        </p:nvCxnSpPr>
        <p:spPr>
          <a:xfrm>
            <a:off x="11112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B9159910-F18D-2828-32FB-7FFC59383283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DC7E907B-C1B2-D74B-CB37-546C0F6B1337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4B5AEE86-75AD-4F1A-E4B7-EB8CF4CD014B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0EAA288B-C3E0-4659-BBA1-309665B73ECB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328BC58B-9B2A-41DA-8483-BDA91397C63C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5A3F15FF-66ED-8E94-5896-19189B21DD45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1B19CE20-DC38-E4BA-6D2B-05D830909402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3D897BA6-F847-7C26-2A3C-52BB09F28154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AC10C316-8A9F-5591-62B9-8AB32D353B7C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0C32FEFC-25F6-5A11-7E00-5DF2FA971C64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: DARUL IRFAN">
            <a:extLst>
              <a:ext uri="{FF2B5EF4-FFF2-40B4-BE49-F238E27FC236}">
                <a16:creationId xmlns:a16="http://schemas.microsoft.com/office/drawing/2014/main" id="{D2A28007-158F-6120-8AE1-B05AFBAEDDDB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6" name="Text: FEATURE ARCHITECTURE">
            <a:extLst>
              <a:ext uri="{FF2B5EF4-FFF2-40B4-BE49-F238E27FC236}">
                <a16:creationId xmlns:a16="http://schemas.microsoft.com/office/drawing/2014/main" id="{CB854F48-E033-C4DE-CB1F-69D555B63C0B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7" name="Text: Darul Irfan / Method of Zikr + The Silsila">
            <a:extLst>
              <a:ext uri="{FF2B5EF4-FFF2-40B4-BE49-F238E27FC236}">
                <a16:creationId xmlns:a16="http://schemas.microsoft.com/office/drawing/2014/main" id="{CC03DEE4-5526-6019-E24C-2B5F2D6456A4}"/>
              </a:ext>
            </a:extLst>
          </p:cNvPr>
          <p:cNvSpPr txBox="1"/>
          <p:nvPr/>
        </p:nvSpPr>
        <p:spPr>
          <a:xfrm>
            <a:off x="965200" y="1295400"/>
            <a:ext cx="8104759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Method of Zikr + The Silsila</a:t>
            </a:r>
          </a:p>
        </p:txBody>
      </p:sp>
      <p:sp>
        <p:nvSpPr>
          <p:cNvPr id="28" name="Urdu: طریقۂ ذکر / سلسلے کا تعارف">
            <a:extLst>
              <a:ext uri="{FF2B5EF4-FFF2-40B4-BE49-F238E27FC236}">
                <a16:creationId xmlns:a16="http://schemas.microsoft.com/office/drawing/2014/main" id="{2653C57D-71BB-E4FE-90FE-A08C6EE2E2E9}"/>
              </a:ext>
            </a:extLst>
          </p:cNvPr>
          <p:cNvSpPr txBox="1"/>
          <p:nvPr/>
        </p:nvSpPr>
        <p:spPr>
          <a:xfrm>
            <a:off x="965200" y="1943100"/>
            <a:ext cx="3084576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 / سلسلے کا تعارف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Method of Zikr">
            <a:extLst>
              <a:ext uri="{FF2B5EF4-FFF2-40B4-BE49-F238E27FC236}">
                <a16:creationId xmlns:a16="http://schemas.microsoft.com/office/drawing/2014/main" id="{C0EBC77F-22E3-E1A8-1D2B-EF9FBE4B63BF}"/>
              </a:ext>
            </a:extLst>
          </p:cNvPr>
          <p:cNvSpPr txBox="1"/>
          <p:nvPr/>
        </p:nvSpPr>
        <p:spPr>
          <a:xfrm>
            <a:off x="1079500" y="2654300"/>
            <a:ext cx="2299843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Method of Zikr</a:t>
            </a:r>
          </a:p>
        </p:txBody>
      </p:sp>
      <p:sp>
        <p:nvSpPr>
          <p:cNvPr id="30" name="Urdu: طریقۂ ذکر">
            <a:extLst>
              <a:ext uri="{FF2B5EF4-FFF2-40B4-BE49-F238E27FC236}">
                <a16:creationId xmlns:a16="http://schemas.microsoft.com/office/drawing/2014/main" id="{BA3DAF91-4FB3-B774-FC5B-4EE5C397E3BE}"/>
              </a:ext>
            </a:extLst>
          </p:cNvPr>
          <p:cNvSpPr txBox="1"/>
          <p:nvPr/>
        </p:nvSpPr>
        <p:spPr>
          <a:xfrm>
            <a:off x="3561556" y="2724150"/>
            <a:ext cx="847788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طریقۂ ذکر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↗">
            <a:extLst>
              <a:ext uri="{FF2B5EF4-FFF2-40B4-BE49-F238E27FC236}">
                <a16:creationId xmlns:a16="http://schemas.microsoft.com/office/drawing/2014/main" id="{A25F5A66-776C-9C64-08F5-C666EC8F4872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2" name="Text: Native Method of Zikr guide">
            <a:extLst>
              <a:ext uri="{FF2B5EF4-FFF2-40B4-BE49-F238E27FC236}">
                <a16:creationId xmlns:a16="http://schemas.microsoft.com/office/drawing/2014/main" id="{CB146ABA-4E80-B718-AC87-BBF58CC53E97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Native Method of Zikr guide</a:t>
            </a:r>
          </a:p>
        </p:txBody>
      </p:sp>
      <p:sp>
        <p:nvSpPr>
          <p:cNvPr id="33" name="Urdu: ایپ کے اندر طریقۂ ذکر">
            <a:extLst>
              <a:ext uri="{FF2B5EF4-FFF2-40B4-BE49-F238E27FC236}">
                <a16:creationId xmlns:a16="http://schemas.microsoft.com/office/drawing/2014/main" id="{038E7CB7-90BA-A050-B2A5-6C2D190826A0}"/>
              </a:ext>
            </a:extLst>
          </p:cNvPr>
          <p:cNvSpPr txBox="1"/>
          <p:nvPr/>
        </p:nvSpPr>
        <p:spPr>
          <a:xfrm>
            <a:off x="1536701" y="3704431"/>
            <a:ext cx="1765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ایپ کے اندر طریقۂ ذکر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Open from Personal Zikr">
            <a:extLst>
              <a:ext uri="{FF2B5EF4-FFF2-40B4-BE49-F238E27FC236}">
                <a16:creationId xmlns:a16="http://schemas.microsoft.com/office/drawing/2014/main" id="{E880412F-0F44-9AE0-66BB-58A876875AB8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from Personal Zikr</a:t>
            </a:r>
          </a:p>
        </p:txBody>
      </p:sp>
      <p:sp>
        <p:nvSpPr>
          <p:cNvPr id="35" name="Urdu: ذاتی ذکر سے طریقہ کھولیں">
            <a:extLst>
              <a:ext uri="{FF2B5EF4-FFF2-40B4-BE49-F238E27FC236}">
                <a16:creationId xmlns:a16="http://schemas.microsoft.com/office/drawing/2014/main" id="{C1D4ECEC-3B07-3355-C29C-9910162CB3F8}"/>
              </a:ext>
            </a:extLst>
          </p:cNvPr>
          <p:cNvSpPr txBox="1"/>
          <p:nvPr/>
        </p:nvSpPr>
        <p:spPr>
          <a:xfrm>
            <a:off x="1536701" y="4364831"/>
            <a:ext cx="19050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سے طریقہ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Open from Tasbih">
            <a:extLst>
              <a:ext uri="{FF2B5EF4-FFF2-40B4-BE49-F238E27FC236}">
                <a16:creationId xmlns:a16="http://schemas.microsoft.com/office/drawing/2014/main" id="{B6A69A76-A3E8-F4B4-CD00-25F438CD5C27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from Tasbih</a:t>
            </a:r>
          </a:p>
        </p:txBody>
      </p:sp>
      <p:sp>
        <p:nvSpPr>
          <p:cNvPr id="37" name="Urdu: تسبیح سے طریقہ کھولیں">
            <a:extLst>
              <a:ext uri="{FF2B5EF4-FFF2-40B4-BE49-F238E27FC236}">
                <a16:creationId xmlns:a16="http://schemas.microsoft.com/office/drawing/2014/main" id="{6866ED49-7F10-D50F-B262-5B34D5BB1E55}"/>
              </a:ext>
            </a:extLst>
          </p:cNvPr>
          <p:cNvSpPr txBox="1"/>
          <p:nvPr/>
        </p:nvSpPr>
        <p:spPr>
          <a:xfrm>
            <a:off x="1536700" y="5025231"/>
            <a:ext cx="17177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تسبیح سے طریقہ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Open from Halqah resources">
            <a:extLst>
              <a:ext uri="{FF2B5EF4-FFF2-40B4-BE49-F238E27FC236}">
                <a16:creationId xmlns:a16="http://schemas.microsoft.com/office/drawing/2014/main" id="{5696316E-791B-F9A0-F869-CB3F5F012A41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from Halqah resources</a:t>
            </a:r>
          </a:p>
        </p:txBody>
      </p:sp>
      <p:sp>
        <p:nvSpPr>
          <p:cNvPr id="39" name="Urdu: حلقے سے رہنمائی کھولیں">
            <a:extLst>
              <a:ext uri="{FF2B5EF4-FFF2-40B4-BE49-F238E27FC236}">
                <a16:creationId xmlns:a16="http://schemas.microsoft.com/office/drawing/2014/main" id="{86AE1FAA-5507-8856-A1A6-D5140C5E4E46}"/>
              </a:ext>
            </a:extLst>
          </p:cNvPr>
          <p:cNvSpPr txBox="1"/>
          <p:nvPr/>
        </p:nvSpPr>
        <p:spPr>
          <a:xfrm>
            <a:off x="1536700" y="5685631"/>
            <a:ext cx="1749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حلقے سے رہنمائی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Prominent Shajra access">
            <a:extLst>
              <a:ext uri="{FF2B5EF4-FFF2-40B4-BE49-F238E27FC236}">
                <a16:creationId xmlns:a16="http://schemas.microsoft.com/office/drawing/2014/main" id="{947ECB0A-4276-4E18-0A61-AF4D26F2D817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Prominent Shajra access</a:t>
            </a:r>
          </a:p>
        </p:txBody>
      </p:sp>
      <p:sp>
        <p:nvSpPr>
          <p:cNvPr id="41" name="Urdu: شجرے کا نمایاں بٹن">
            <a:extLst>
              <a:ext uri="{FF2B5EF4-FFF2-40B4-BE49-F238E27FC236}">
                <a16:creationId xmlns:a16="http://schemas.microsoft.com/office/drawing/2014/main" id="{CBAD830E-B886-D200-E5B2-462A29790E11}"/>
              </a:ext>
            </a:extLst>
          </p:cNvPr>
          <p:cNvSpPr txBox="1"/>
          <p:nvPr/>
        </p:nvSpPr>
        <p:spPr>
          <a:xfrm>
            <a:off x="1536701" y="6346031"/>
            <a:ext cx="15828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شجرے کا نمایاں بٹن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Read the Shajra within Personal Zikr">
            <a:extLst>
              <a:ext uri="{FF2B5EF4-FFF2-40B4-BE49-F238E27FC236}">
                <a16:creationId xmlns:a16="http://schemas.microsoft.com/office/drawing/2014/main" id="{461DDC44-93C8-8EF9-89CB-287C63801DC0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Read the Shajra within Personal Zikr</a:t>
            </a:r>
          </a:p>
        </p:txBody>
      </p:sp>
      <p:sp>
        <p:nvSpPr>
          <p:cNvPr id="43" name="Urdu: ذاتی ذکر کے اندر شجرہ پڑھیں">
            <a:extLst>
              <a:ext uri="{FF2B5EF4-FFF2-40B4-BE49-F238E27FC236}">
                <a16:creationId xmlns:a16="http://schemas.microsoft.com/office/drawing/2014/main" id="{44F4AE85-F069-96A6-03A0-9D9B23210D86}"/>
              </a:ext>
            </a:extLst>
          </p:cNvPr>
          <p:cNvSpPr txBox="1"/>
          <p:nvPr/>
        </p:nvSpPr>
        <p:spPr>
          <a:xfrm>
            <a:off x="1536700" y="7006431"/>
            <a:ext cx="20876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کے اندر شجرہ پڑھیں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Urdu and English guide presentation">
            <a:extLst>
              <a:ext uri="{FF2B5EF4-FFF2-40B4-BE49-F238E27FC236}">
                <a16:creationId xmlns:a16="http://schemas.microsoft.com/office/drawing/2014/main" id="{67D77ECE-1407-4563-5323-82AE20DC991E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Urdu and English guide presentation</a:t>
            </a:r>
          </a:p>
        </p:txBody>
      </p:sp>
      <p:sp>
        <p:nvSpPr>
          <p:cNvPr id="45" name="Urdu: اردو اور انگریزی میں رہنمائی">
            <a:extLst>
              <a:ext uri="{FF2B5EF4-FFF2-40B4-BE49-F238E27FC236}">
                <a16:creationId xmlns:a16="http://schemas.microsoft.com/office/drawing/2014/main" id="{F1383F31-12EB-2F26-6262-FA3975E5A0BF}"/>
              </a:ext>
            </a:extLst>
          </p:cNvPr>
          <p:cNvSpPr txBox="1"/>
          <p:nvPr/>
        </p:nvSpPr>
        <p:spPr>
          <a:xfrm>
            <a:off x="1536700" y="7666831"/>
            <a:ext cx="21114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اور انگریزی میں رہنمائی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Numbered diagram of the seven Lataif">
            <a:extLst>
              <a:ext uri="{FF2B5EF4-FFF2-40B4-BE49-F238E27FC236}">
                <a16:creationId xmlns:a16="http://schemas.microsoft.com/office/drawing/2014/main" id="{BB3E611F-C59A-36F9-8128-6BB1D80C927C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Numbered diagram of the seven Lataif</a:t>
            </a:r>
          </a:p>
        </p:txBody>
      </p:sp>
      <p:sp>
        <p:nvSpPr>
          <p:cNvPr id="47" name="Urdu: سات لطائف کا نمبر وار خاکہ">
            <a:extLst>
              <a:ext uri="{FF2B5EF4-FFF2-40B4-BE49-F238E27FC236}">
                <a16:creationId xmlns:a16="http://schemas.microsoft.com/office/drawing/2014/main" id="{5259ECA6-A569-EC76-29A8-2C1ED5C587F8}"/>
              </a:ext>
            </a:extLst>
          </p:cNvPr>
          <p:cNvSpPr txBox="1"/>
          <p:nvPr/>
        </p:nvSpPr>
        <p:spPr>
          <a:xfrm>
            <a:off x="1536700" y="8327231"/>
            <a:ext cx="2130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سات لطائف کا نمبر وار خاکہ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Seventh Latifa shown around the whole body">
            <a:extLst>
              <a:ext uri="{FF2B5EF4-FFF2-40B4-BE49-F238E27FC236}">
                <a16:creationId xmlns:a16="http://schemas.microsoft.com/office/drawing/2014/main" id="{7469E3B0-B581-23E8-2619-0E650E9CA61C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Seventh Latifa shown around the whole body</a:t>
            </a:r>
          </a:p>
        </p:txBody>
      </p:sp>
      <p:sp>
        <p:nvSpPr>
          <p:cNvPr id="49" name="Urdu: ساتواں لطیفہ پورے جسم کے گرد دکھایا گیا ہے">
            <a:extLst>
              <a:ext uri="{FF2B5EF4-FFF2-40B4-BE49-F238E27FC236}">
                <a16:creationId xmlns:a16="http://schemas.microsoft.com/office/drawing/2014/main" id="{5C9589B4-D940-DB91-6BE7-9CC8D805F74D}"/>
              </a:ext>
            </a:extLst>
          </p:cNvPr>
          <p:cNvSpPr txBox="1"/>
          <p:nvPr/>
        </p:nvSpPr>
        <p:spPr>
          <a:xfrm>
            <a:off x="1536701" y="8987631"/>
            <a:ext cx="33671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ساتواں لطیفہ پورے جسم کے گرد دکھایا گیا ہے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The Silsila">
            <a:extLst>
              <a:ext uri="{FF2B5EF4-FFF2-40B4-BE49-F238E27FC236}">
                <a16:creationId xmlns:a16="http://schemas.microsoft.com/office/drawing/2014/main" id="{E126C88E-2368-2F6A-BCFE-086E5E5A18F8}"/>
              </a:ext>
            </a:extLst>
          </p:cNvPr>
          <p:cNvSpPr txBox="1"/>
          <p:nvPr/>
        </p:nvSpPr>
        <p:spPr>
          <a:xfrm>
            <a:off x="10985500" y="2654300"/>
            <a:ext cx="1557401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The Silsila</a:t>
            </a:r>
          </a:p>
        </p:txBody>
      </p:sp>
      <p:sp>
        <p:nvSpPr>
          <p:cNvPr id="51" name="Urdu: سلسلے کا تعارف">
            <a:extLst>
              <a:ext uri="{FF2B5EF4-FFF2-40B4-BE49-F238E27FC236}">
                <a16:creationId xmlns:a16="http://schemas.microsoft.com/office/drawing/2014/main" id="{0C247874-48E5-80AC-D32A-A99C7E9ABA3A}"/>
              </a:ext>
            </a:extLst>
          </p:cNvPr>
          <p:cNvSpPr txBox="1"/>
          <p:nvPr/>
        </p:nvSpPr>
        <p:spPr>
          <a:xfrm>
            <a:off x="12726194" y="2724150"/>
            <a:ext cx="1416114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سلسلے کا تعارف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↗">
            <a:extLst>
              <a:ext uri="{FF2B5EF4-FFF2-40B4-BE49-F238E27FC236}">
                <a16:creationId xmlns:a16="http://schemas.microsoft.com/office/drawing/2014/main" id="{0DF9BFCC-3E1C-6DF7-38C3-2E47B52E2576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3" name="Text: About Silsila Naqshbandia Owaisiah">
            <a:extLst>
              <a:ext uri="{FF2B5EF4-FFF2-40B4-BE49-F238E27FC236}">
                <a16:creationId xmlns:a16="http://schemas.microsoft.com/office/drawing/2014/main" id="{3C0AC789-E9F1-6A79-FBB2-42611DA1ACB5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About Silsila Naqshbandia Owaisiah</a:t>
            </a:r>
          </a:p>
        </p:txBody>
      </p:sp>
      <p:sp>
        <p:nvSpPr>
          <p:cNvPr id="54" name="Urdu: سلسلہ نقشبندیہ اویسیہ کا تعارف">
            <a:extLst>
              <a:ext uri="{FF2B5EF4-FFF2-40B4-BE49-F238E27FC236}">
                <a16:creationId xmlns:a16="http://schemas.microsoft.com/office/drawing/2014/main" id="{B4583604-D45E-EB73-4979-5C642AB51C84}"/>
              </a:ext>
            </a:extLst>
          </p:cNvPr>
          <p:cNvSpPr txBox="1"/>
          <p:nvPr/>
        </p:nvSpPr>
        <p:spPr>
          <a:xfrm>
            <a:off x="11442700" y="3704431"/>
            <a:ext cx="22971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سلسلہ نقشبندیہ اویسیہ کا تعارف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5" name="Text: Hazrat Abdul Qadeer Awan (MZA)">
            <a:extLst>
              <a:ext uri="{FF2B5EF4-FFF2-40B4-BE49-F238E27FC236}">
                <a16:creationId xmlns:a16="http://schemas.microsoft.com/office/drawing/2014/main" id="{97F693E2-B733-929B-774B-C3DDF8602D6D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Hazrat Abdul Qadeer Awan (MZA)</a:t>
            </a:r>
          </a:p>
        </p:txBody>
      </p:sp>
      <p:sp>
        <p:nvSpPr>
          <p:cNvPr id="56" name="Urdu: حضرت عبد القدیر اعوان مدظلہ کا تعارف">
            <a:extLst>
              <a:ext uri="{FF2B5EF4-FFF2-40B4-BE49-F238E27FC236}">
                <a16:creationId xmlns:a16="http://schemas.microsoft.com/office/drawing/2014/main" id="{BFFE93DC-A7CE-88DF-15B8-65B9E2FEE266}"/>
              </a:ext>
            </a:extLst>
          </p:cNvPr>
          <p:cNvSpPr txBox="1"/>
          <p:nvPr/>
        </p:nvSpPr>
        <p:spPr>
          <a:xfrm>
            <a:off x="11442700" y="4364831"/>
            <a:ext cx="3019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حضرت عبد القدیر اعوان مدظلہ کا تعارف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7" name="Text: Hazrat Muhammad Akram Awan (RA)">
            <a:extLst>
              <a:ext uri="{FF2B5EF4-FFF2-40B4-BE49-F238E27FC236}">
                <a16:creationId xmlns:a16="http://schemas.microsoft.com/office/drawing/2014/main" id="{DB77F1BB-E0EE-8486-EB33-584A1A7B0EF6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Hazrat Muhammad Akram Awan (RA)</a:t>
            </a:r>
          </a:p>
        </p:txBody>
      </p:sp>
      <p:sp>
        <p:nvSpPr>
          <p:cNvPr id="58" name="Urdu: حضرت محمد اکرم اعوانؒ کا تعارف">
            <a:extLst>
              <a:ext uri="{FF2B5EF4-FFF2-40B4-BE49-F238E27FC236}">
                <a16:creationId xmlns:a16="http://schemas.microsoft.com/office/drawing/2014/main" id="{B71744CC-8757-CF0C-F372-B11C5E06BA21}"/>
              </a:ext>
            </a:extLst>
          </p:cNvPr>
          <p:cNvSpPr txBox="1"/>
          <p:nvPr/>
        </p:nvSpPr>
        <p:spPr>
          <a:xfrm>
            <a:off x="11442701" y="5025231"/>
            <a:ext cx="25908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حضرت محمد اکرم اعوانؒ کا تعارف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9" name="Text: Shajra and chain of transmission">
            <a:extLst>
              <a:ext uri="{FF2B5EF4-FFF2-40B4-BE49-F238E27FC236}">
                <a16:creationId xmlns:a16="http://schemas.microsoft.com/office/drawing/2014/main" id="{102772CE-F193-DB0D-0B0C-BF2288848A23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Shajra and chain of transmission</a:t>
            </a:r>
          </a:p>
        </p:txBody>
      </p:sp>
      <p:sp>
        <p:nvSpPr>
          <p:cNvPr id="60" name="Urdu: شجرہ اور سلسلے کی نسبت">
            <a:extLst>
              <a:ext uri="{FF2B5EF4-FFF2-40B4-BE49-F238E27FC236}">
                <a16:creationId xmlns:a16="http://schemas.microsoft.com/office/drawing/2014/main" id="{AB25E8A3-F13A-1505-0953-93EBB1785ACD}"/>
              </a:ext>
            </a:extLst>
          </p:cNvPr>
          <p:cNvSpPr txBox="1"/>
          <p:nvPr/>
        </p:nvSpPr>
        <p:spPr>
          <a:xfrm>
            <a:off x="11442701" y="5685631"/>
            <a:ext cx="18606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شجرہ اور سلسلے کی نسبت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1" name="Text: Tasawwuf">
            <a:extLst>
              <a:ext uri="{FF2B5EF4-FFF2-40B4-BE49-F238E27FC236}">
                <a16:creationId xmlns:a16="http://schemas.microsoft.com/office/drawing/2014/main" id="{7A6D4301-2FD5-0C98-7BC9-76BB9D6E38B2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Tasawwuf</a:t>
            </a:r>
          </a:p>
        </p:txBody>
      </p:sp>
      <p:sp>
        <p:nvSpPr>
          <p:cNvPr id="62" name="Urdu: تصوف">
            <a:extLst>
              <a:ext uri="{FF2B5EF4-FFF2-40B4-BE49-F238E27FC236}">
                <a16:creationId xmlns:a16="http://schemas.microsoft.com/office/drawing/2014/main" id="{07CA3677-4E83-E846-D976-2158335D7761}"/>
              </a:ext>
            </a:extLst>
          </p:cNvPr>
          <p:cNvSpPr txBox="1"/>
          <p:nvPr/>
        </p:nvSpPr>
        <p:spPr>
          <a:xfrm>
            <a:off x="11442701" y="6346031"/>
            <a:ext cx="6239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تصوف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3" name="Text: Tazkiyah-e-Nafs">
            <a:extLst>
              <a:ext uri="{FF2B5EF4-FFF2-40B4-BE49-F238E27FC236}">
                <a16:creationId xmlns:a16="http://schemas.microsoft.com/office/drawing/2014/main" id="{25CDF92C-B2D9-D542-A32D-809A2ACEA07B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Tazkiyah-e-Nafs</a:t>
            </a:r>
          </a:p>
        </p:txBody>
      </p:sp>
      <p:sp>
        <p:nvSpPr>
          <p:cNvPr id="64" name="Urdu: تزکیۂ نفس">
            <a:extLst>
              <a:ext uri="{FF2B5EF4-FFF2-40B4-BE49-F238E27FC236}">
                <a16:creationId xmlns:a16="http://schemas.microsoft.com/office/drawing/2014/main" id="{500E8B11-AC1C-A5BB-2852-D0F5271464D7}"/>
              </a:ext>
            </a:extLst>
          </p:cNvPr>
          <p:cNvSpPr txBox="1"/>
          <p:nvPr/>
        </p:nvSpPr>
        <p:spPr>
          <a:xfrm>
            <a:off x="11442701" y="7006431"/>
            <a:ext cx="7636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تزکیۂ نفس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5" name="Text: The need for Zikr">
            <a:extLst>
              <a:ext uri="{FF2B5EF4-FFF2-40B4-BE49-F238E27FC236}">
                <a16:creationId xmlns:a16="http://schemas.microsoft.com/office/drawing/2014/main" id="{8301EE89-1278-8470-B839-2D9C9415514F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The need for Zikr</a:t>
            </a:r>
          </a:p>
        </p:txBody>
      </p:sp>
      <p:sp>
        <p:nvSpPr>
          <p:cNvPr id="66" name="Urdu: ذکر کی ضرورت">
            <a:extLst>
              <a:ext uri="{FF2B5EF4-FFF2-40B4-BE49-F238E27FC236}">
                <a16:creationId xmlns:a16="http://schemas.microsoft.com/office/drawing/2014/main" id="{C2693259-A79C-D750-4AAF-1AD34B2521B2}"/>
              </a:ext>
            </a:extLst>
          </p:cNvPr>
          <p:cNvSpPr txBox="1"/>
          <p:nvPr/>
        </p:nvSpPr>
        <p:spPr>
          <a:xfrm>
            <a:off x="11442700" y="7666831"/>
            <a:ext cx="11589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 کی ضرورت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7" name="Text: Bai‘at and Method of Zikr">
            <a:extLst>
              <a:ext uri="{FF2B5EF4-FFF2-40B4-BE49-F238E27FC236}">
                <a16:creationId xmlns:a16="http://schemas.microsoft.com/office/drawing/2014/main" id="{251E209A-DE7A-9022-8486-A82332C37BC2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Bai‘at and Method of Zikr</a:t>
            </a:r>
          </a:p>
        </p:txBody>
      </p:sp>
      <p:sp>
        <p:nvSpPr>
          <p:cNvPr id="68" name="Urdu: بیعت اور طریقۂ ذکر">
            <a:extLst>
              <a:ext uri="{FF2B5EF4-FFF2-40B4-BE49-F238E27FC236}">
                <a16:creationId xmlns:a16="http://schemas.microsoft.com/office/drawing/2014/main" id="{6B5ECF54-86EC-96A5-BA4D-E674507ADA22}"/>
              </a:ext>
            </a:extLst>
          </p:cNvPr>
          <p:cNvSpPr txBox="1"/>
          <p:nvPr/>
        </p:nvSpPr>
        <p:spPr>
          <a:xfrm>
            <a:off x="11442701" y="8327231"/>
            <a:ext cx="14558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بیعت اور طریقۂ ذکر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9" name="Text: Urdu and English reading routes">
            <a:extLst>
              <a:ext uri="{FF2B5EF4-FFF2-40B4-BE49-F238E27FC236}">
                <a16:creationId xmlns:a16="http://schemas.microsoft.com/office/drawing/2014/main" id="{AEFA30D2-EB0E-7265-E16A-9A7C630EBF3B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Urdu and English reading routes</a:t>
            </a:r>
          </a:p>
        </p:txBody>
      </p:sp>
      <p:sp>
        <p:nvSpPr>
          <p:cNvPr id="70" name="Urdu: اردو اور انگریزی میں مطالعے کے راستے">
            <a:extLst>
              <a:ext uri="{FF2B5EF4-FFF2-40B4-BE49-F238E27FC236}">
                <a16:creationId xmlns:a16="http://schemas.microsoft.com/office/drawing/2014/main" id="{C713465D-78A3-0B93-30DC-D8F1385FD9C9}"/>
              </a:ext>
            </a:extLst>
          </p:cNvPr>
          <p:cNvSpPr txBox="1"/>
          <p:nvPr/>
        </p:nvSpPr>
        <p:spPr>
          <a:xfrm>
            <a:off x="11442701" y="8987631"/>
            <a:ext cx="29290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اور انگریزی میں مطالعے کے راستے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1" name="Text: About Darul Irfan and contact links">
            <a:extLst>
              <a:ext uri="{FF2B5EF4-FFF2-40B4-BE49-F238E27FC236}">
                <a16:creationId xmlns:a16="http://schemas.microsoft.com/office/drawing/2014/main" id="{CEA59349-087E-2F14-7BF5-A90766DF89A4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About Darul Irfan and contact links</a:t>
            </a:r>
          </a:p>
        </p:txBody>
      </p:sp>
      <p:sp>
        <p:nvSpPr>
          <p:cNvPr id="72" name="Urdu: دارالعرفان کا تعارف اور رابطے">
            <a:extLst>
              <a:ext uri="{FF2B5EF4-FFF2-40B4-BE49-F238E27FC236}">
                <a16:creationId xmlns:a16="http://schemas.microsoft.com/office/drawing/2014/main" id="{41FBA2B5-65C3-1420-7CBE-5D29B311E320}"/>
              </a:ext>
            </a:extLst>
          </p:cNvPr>
          <p:cNvSpPr txBox="1"/>
          <p:nvPr/>
        </p:nvSpPr>
        <p:spPr>
          <a:xfrm>
            <a:off x="11442701" y="9648031"/>
            <a:ext cx="23638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دارالعرفان کا تعارف اور رابطے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3" name="Text: SILSILA NAQSHBANDIA OWAISIAH">
            <a:extLst>
              <a:ext uri="{FF2B5EF4-FFF2-40B4-BE49-F238E27FC236}">
                <a16:creationId xmlns:a16="http://schemas.microsoft.com/office/drawing/2014/main" id="{22680758-23D8-B4EB-407E-F349D0E57F41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4" name="Text: App map">
            <a:extLst>
              <a:ext uri="{FF2B5EF4-FFF2-40B4-BE49-F238E27FC236}">
                <a16:creationId xmlns:a16="http://schemas.microsoft.com/office/drawing/2014/main" id="{69D2412C-DA8B-50A0-02CC-416772530164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5" name="Text: All features">
            <a:extLst>
              <a:ext uri="{FF2B5EF4-FFF2-40B4-BE49-F238E27FC236}">
                <a16:creationId xmlns:a16="http://schemas.microsoft.com/office/drawing/2014/main" id="{C0E9A51F-02FB-4ED7-E20A-A5E3425BD851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6" name="Text: 30 / 35">
            <a:extLst>
              <a:ext uri="{FF2B5EF4-FFF2-40B4-BE49-F238E27FC236}">
                <a16:creationId xmlns:a16="http://schemas.microsoft.com/office/drawing/2014/main" id="{C9693DCA-F84C-8A0C-B941-EF368F04ECB2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30 / 35</a:t>
            </a:r>
          </a:p>
        </p:txBody>
      </p:sp>
      <p:sp>
        <p:nvSpPr>
          <p:cNvPr id="77" name="Text: ‹">
            <a:extLst>
              <a:ext uri="{FF2B5EF4-FFF2-40B4-BE49-F238E27FC236}">
                <a16:creationId xmlns:a16="http://schemas.microsoft.com/office/drawing/2014/main" id="{1BF66AAC-06FD-587B-2411-9FF870C6BE0B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8" name="Text: ›">
            <a:extLst>
              <a:ext uri="{FF2B5EF4-FFF2-40B4-BE49-F238E27FC236}">
                <a16:creationId xmlns:a16="http://schemas.microsoft.com/office/drawing/2014/main" id="{5113C368-2AAB-6AAB-C083-557D5BEB6AF7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9" name="Explore: screen=method-en">
            <a:hlinkClick r:id="rId4"/>
            <a:extLst>
              <a:ext uri="{FF2B5EF4-FFF2-40B4-BE49-F238E27FC236}">
                <a16:creationId xmlns:a16="http://schemas.microsoft.com/office/drawing/2014/main" id="{8EAEF2D0-D023-F8BF-58B3-01608D99B443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Explore: screen=silsila-menu-en">
            <a:hlinkClick r:id="rId5"/>
            <a:extLst>
              <a:ext uri="{FF2B5EF4-FFF2-40B4-BE49-F238E27FC236}">
                <a16:creationId xmlns:a16="http://schemas.microsoft.com/office/drawing/2014/main" id="{8FF04EE0-20D7-0E04-6FF0-F5FC5C8B3554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111C9DD8-BF04-361E-07A7-2485C341289A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xplore: features">
            <a:hlinkClick r:id="rId7"/>
            <a:extLst>
              <a:ext uri="{FF2B5EF4-FFF2-40B4-BE49-F238E27FC236}">
                <a16:creationId xmlns:a16="http://schemas.microsoft.com/office/drawing/2014/main" id="{36B5A7DF-E4C3-4113-DFF3-E87FA630D18C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Navigate: tree-8">
            <a:hlinkClick r:id="rId8" action="ppaction://hlinksldjump"/>
            <a:extLst>
              <a:ext uri="{FF2B5EF4-FFF2-40B4-BE49-F238E27FC236}">
                <a16:creationId xmlns:a16="http://schemas.microsoft.com/office/drawing/2014/main" id="{283097E8-F0A2-229E-AB9E-B4A4B8BF7BF2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tree-10">
            <a:hlinkClick r:id="rId9" action="ppaction://hlinksldjump"/>
            <a:extLst>
              <a:ext uri="{FF2B5EF4-FFF2-40B4-BE49-F238E27FC236}">
                <a16:creationId xmlns:a16="http://schemas.microsoft.com/office/drawing/2014/main" id="{CAA884B0-1C2A-E4E7-E182-ED4F520598BA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79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E1F5112F-2D9E-B1F9-9694-FE3B19B7CD2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AAA43A0C-E5C8-9C9C-0C4B-F111A5184044}"/>
              </a:ext>
            </a:extLst>
          </p:cNvPr>
          <p:cNvCxnSpPr/>
          <p:nvPr/>
        </p:nvCxnSpPr>
        <p:spPr>
          <a:xfrm>
            <a:off x="1206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611CA1C0-EF2B-8B24-25CF-68E41D11D8F1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1CA32FDE-F600-2E42-0BC4-97FA13253FA5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8D527B6A-0A28-BDCE-4289-41349C025677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917B2670-4473-D0E0-3AA5-DB21F21E8501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E879D223-1F1B-9105-8777-6AE96427F859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7762C854-8B24-30FB-7BB9-DCBEEA136FD2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B18858D7-8677-9315-37EE-058A60D18B6C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9159AA64-F8D4-5754-6282-520D55EA4EF3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E7332EB1-8855-7735-A04A-19EA2E31F33B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E05BCDBC-DC96-82B5-5473-9A705106DEFF}"/>
              </a:ext>
            </a:extLst>
          </p:cNvPr>
          <p:cNvCxnSpPr/>
          <p:nvPr/>
        </p:nvCxnSpPr>
        <p:spPr>
          <a:xfrm>
            <a:off x="11112500" y="3175000"/>
            <a:ext cx="0" cy="43688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28882099-1C03-DF6C-59FB-610538363FBE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014F138B-3A28-4E78-A937-AECBA677366C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252154D3-33E3-DFAE-9690-CE65E1BA897B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8FA0FFBB-1F06-71E6-AE21-B2F92E7E8284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3C782168-F179-F9E4-13DE-92F801343405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B65DAEE1-487F-6AA3-78E5-00B41E607B81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A279CFB0-893F-64ED-D5AE-E2A6C5E8022C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: DARUL IRFAN">
            <a:extLst>
              <a:ext uri="{FF2B5EF4-FFF2-40B4-BE49-F238E27FC236}">
                <a16:creationId xmlns:a16="http://schemas.microsoft.com/office/drawing/2014/main" id="{09F2091A-BC01-77E7-541D-76EEFA68BA92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3" name="Text: FEATURE ARCHITECTURE">
            <a:extLst>
              <a:ext uri="{FF2B5EF4-FFF2-40B4-BE49-F238E27FC236}">
                <a16:creationId xmlns:a16="http://schemas.microsoft.com/office/drawing/2014/main" id="{F26DFC38-5FD7-8490-7453-3AC493E06D69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4" name="Text: Darul Irfan / Audio &amp; video bayans + Topics">
            <a:extLst>
              <a:ext uri="{FF2B5EF4-FFF2-40B4-BE49-F238E27FC236}">
                <a16:creationId xmlns:a16="http://schemas.microsoft.com/office/drawing/2014/main" id="{957FE387-5CF1-68B1-9299-82019512D1C7}"/>
              </a:ext>
            </a:extLst>
          </p:cNvPr>
          <p:cNvSpPr txBox="1"/>
          <p:nvPr/>
        </p:nvSpPr>
        <p:spPr>
          <a:xfrm>
            <a:off x="965199" y="1295400"/>
            <a:ext cx="8723694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Audio &amp; video bayans + Topics</a:t>
            </a:r>
          </a:p>
        </p:txBody>
      </p:sp>
      <p:sp>
        <p:nvSpPr>
          <p:cNvPr id="25" name="Urdu: آڈیو اور ویڈیو بیانات / موضوعات">
            <a:extLst>
              <a:ext uri="{FF2B5EF4-FFF2-40B4-BE49-F238E27FC236}">
                <a16:creationId xmlns:a16="http://schemas.microsoft.com/office/drawing/2014/main" id="{3CB9B2D0-44CF-8BDA-7F47-0835FEB1104D}"/>
              </a:ext>
            </a:extLst>
          </p:cNvPr>
          <p:cNvSpPr txBox="1"/>
          <p:nvPr/>
        </p:nvSpPr>
        <p:spPr>
          <a:xfrm>
            <a:off x="965200" y="1943100"/>
            <a:ext cx="3859276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آڈیو اور ویڈیو بیانات / موضوعات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6" name="Text: Audio &amp; video bayans">
            <a:extLst>
              <a:ext uri="{FF2B5EF4-FFF2-40B4-BE49-F238E27FC236}">
                <a16:creationId xmlns:a16="http://schemas.microsoft.com/office/drawing/2014/main" id="{C6365155-C5A6-C8F7-2001-6409CDEBD819}"/>
              </a:ext>
            </a:extLst>
          </p:cNvPr>
          <p:cNvSpPr txBox="1"/>
          <p:nvPr/>
        </p:nvSpPr>
        <p:spPr>
          <a:xfrm>
            <a:off x="1079499" y="2654300"/>
            <a:ext cx="328403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Audio &amp; video bayans</a:t>
            </a:r>
          </a:p>
        </p:txBody>
      </p:sp>
      <p:sp>
        <p:nvSpPr>
          <p:cNvPr id="27" name="Urdu: آڈیو اور ویڈیو بیانات">
            <a:extLst>
              <a:ext uri="{FF2B5EF4-FFF2-40B4-BE49-F238E27FC236}">
                <a16:creationId xmlns:a16="http://schemas.microsoft.com/office/drawing/2014/main" id="{7F0E7BBE-0CE7-097D-8C72-FA0761BF3054}"/>
              </a:ext>
            </a:extLst>
          </p:cNvPr>
          <p:cNvSpPr txBox="1"/>
          <p:nvPr/>
        </p:nvSpPr>
        <p:spPr>
          <a:xfrm>
            <a:off x="4544417" y="2724150"/>
            <a:ext cx="183045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آڈیو اور ویڈیو بیانات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↗">
            <a:extLst>
              <a:ext uri="{FF2B5EF4-FFF2-40B4-BE49-F238E27FC236}">
                <a16:creationId xmlns:a16="http://schemas.microsoft.com/office/drawing/2014/main" id="{F7A57812-8350-919C-0E8D-0E053AEB70BE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9" name="Text: Audio bayan library">
            <a:extLst>
              <a:ext uri="{FF2B5EF4-FFF2-40B4-BE49-F238E27FC236}">
                <a16:creationId xmlns:a16="http://schemas.microsoft.com/office/drawing/2014/main" id="{63DB99D2-002C-9A2D-74DA-671106BB85ED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Audio bayan library</a:t>
            </a:r>
          </a:p>
        </p:txBody>
      </p:sp>
      <p:sp>
        <p:nvSpPr>
          <p:cNvPr id="30" name="Urdu: آڈیو بیانات">
            <a:extLst>
              <a:ext uri="{FF2B5EF4-FFF2-40B4-BE49-F238E27FC236}">
                <a16:creationId xmlns:a16="http://schemas.microsoft.com/office/drawing/2014/main" id="{22CF7992-8110-3DFA-EE62-081D9E23CF40}"/>
              </a:ext>
            </a:extLst>
          </p:cNvPr>
          <p:cNvSpPr txBox="1"/>
          <p:nvPr/>
        </p:nvSpPr>
        <p:spPr>
          <a:xfrm>
            <a:off x="1536701" y="3704431"/>
            <a:ext cx="8843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آڈیو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Video bayan library">
            <a:extLst>
              <a:ext uri="{FF2B5EF4-FFF2-40B4-BE49-F238E27FC236}">
                <a16:creationId xmlns:a16="http://schemas.microsoft.com/office/drawing/2014/main" id="{3A652434-9D5A-24C6-D4C6-26EBDE2D0496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Video bayan library</a:t>
            </a:r>
          </a:p>
        </p:txBody>
      </p:sp>
      <p:sp>
        <p:nvSpPr>
          <p:cNvPr id="32" name="Urdu: ویڈیو بیانات">
            <a:extLst>
              <a:ext uri="{FF2B5EF4-FFF2-40B4-BE49-F238E27FC236}">
                <a16:creationId xmlns:a16="http://schemas.microsoft.com/office/drawing/2014/main" id="{CE8A7706-BCB6-AEBB-DD11-F7B2395A1631}"/>
              </a:ext>
            </a:extLst>
          </p:cNvPr>
          <p:cNvSpPr txBox="1"/>
          <p:nvPr/>
        </p:nvSpPr>
        <p:spPr>
          <a:xfrm>
            <a:off x="1536701" y="4364831"/>
            <a:ext cx="9795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ویڈیو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Recent YouTube bayans">
            <a:extLst>
              <a:ext uri="{FF2B5EF4-FFF2-40B4-BE49-F238E27FC236}">
                <a16:creationId xmlns:a16="http://schemas.microsoft.com/office/drawing/2014/main" id="{32F036A1-D931-AF7F-2E77-61197B227E4D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Recent YouTube bayans</a:t>
            </a:r>
          </a:p>
        </p:txBody>
      </p:sp>
      <p:sp>
        <p:nvSpPr>
          <p:cNvPr id="34" name="Urdu: یوٹیوب کے تازہ بیانات">
            <a:extLst>
              <a:ext uri="{FF2B5EF4-FFF2-40B4-BE49-F238E27FC236}">
                <a16:creationId xmlns:a16="http://schemas.microsoft.com/office/drawing/2014/main" id="{A9F91181-54E5-B2C1-DEE6-E265BB0CD32E}"/>
              </a:ext>
            </a:extLst>
          </p:cNvPr>
          <p:cNvSpPr txBox="1"/>
          <p:nvPr/>
        </p:nvSpPr>
        <p:spPr>
          <a:xfrm>
            <a:off x="1536701" y="5025231"/>
            <a:ext cx="17542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یوٹیوب کے تازہ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Browse by year and month">
            <a:extLst>
              <a:ext uri="{FF2B5EF4-FFF2-40B4-BE49-F238E27FC236}">
                <a16:creationId xmlns:a16="http://schemas.microsoft.com/office/drawing/2014/main" id="{BEFE2A85-5098-D6E6-C046-C84BA0FACCF4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Browse by year and month</a:t>
            </a:r>
          </a:p>
        </p:txBody>
      </p:sp>
      <p:sp>
        <p:nvSpPr>
          <p:cNvPr id="36" name="Urdu: سال اور مہینے کے حساب سے تلاش کریں">
            <a:extLst>
              <a:ext uri="{FF2B5EF4-FFF2-40B4-BE49-F238E27FC236}">
                <a16:creationId xmlns:a16="http://schemas.microsoft.com/office/drawing/2014/main" id="{6E8BB34E-6AA9-6077-292C-138F30E3A969}"/>
              </a:ext>
            </a:extLst>
          </p:cNvPr>
          <p:cNvSpPr txBox="1"/>
          <p:nvPr/>
        </p:nvSpPr>
        <p:spPr>
          <a:xfrm>
            <a:off x="1536700" y="5685631"/>
            <a:ext cx="31147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سال اور مہینے کے حساب سے تلاش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7" name="Text: Speaker and title context">
            <a:extLst>
              <a:ext uri="{FF2B5EF4-FFF2-40B4-BE49-F238E27FC236}">
                <a16:creationId xmlns:a16="http://schemas.microsoft.com/office/drawing/2014/main" id="{E8C6E556-B71A-E694-5C8E-E47B7AE3CB44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Speaker and title context</a:t>
            </a:r>
          </a:p>
        </p:txBody>
      </p:sp>
      <p:sp>
        <p:nvSpPr>
          <p:cNvPr id="38" name="Urdu: مقرر اور بیان کا عنوان">
            <a:extLst>
              <a:ext uri="{FF2B5EF4-FFF2-40B4-BE49-F238E27FC236}">
                <a16:creationId xmlns:a16="http://schemas.microsoft.com/office/drawing/2014/main" id="{0BD5535E-0D43-E7A5-ADB8-40C1458E4DC4}"/>
              </a:ext>
            </a:extLst>
          </p:cNvPr>
          <p:cNvSpPr txBox="1"/>
          <p:nvPr/>
        </p:nvSpPr>
        <p:spPr>
          <a:xfrm>
            <a:off x="1536701" y="6346031"/>
            <a:ext cx="17399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مقرر اور بیان کا عنوان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9" name="Text: Al-Murshid questions and answers">
            <a:extLst>
              <a:ext uri="{FF2B5EF4-FFF2-40B4-BE49-F238E27FC236}">
                <a16:creationId xmlns:a16="http://schemas.microsoft.com/office/drawing/2014/main" id="{1F1D24BE-0B2B-EDB0-8350-662BB3B37750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Al-Murshid questions and answers</a:t>
            </a:r>
          </a:p>
        </p:txBody>
      </p:sp>
      <p:sp>
        <p:nvSpPr>
          <p:cNvPr id="40" name="Urdu: المرشد کے سوالات اور جوابات">
            <a:extLst>
              <a:ext uri="{FF2B5EF4-FFF2-40B4-BE49-F238E27FC236}">
                <a16:creationId xmlns:a16="http://schemas.microsoft.com/office/drawing/2014/main" id="{536128B9-95B6-F41C-66A3-449BB583917C}"/>
              </a:ext>
            </a:extLst>
          </p:cNvPr>
          <p:cNvSpPr txBox="1"/>
          <p:nvPr/>
        </p:nvSpPr>
        <p:spPr>
          <a:xfrm>
            <a:off x="1536701" y="7006431"/>
            <a:ext cx="23813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المرشد کے سوالات اور جوابات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1" name="Text: Continue-listening card and mini-player">
            <a:extLst>
              <a:ext uri="{FF2B5EF4-FFF2-40B4-BE49-F238E27FC236}">
                <a16:creationId xmlns:a16="http://schemas.microsoft.com/office/drawing/2014/main" id="{F233C15E-13FD-0342-23CA-6EDBDFDC7EA0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Continue-listening card and mini-player</a:t>
            </a:r>
          </a:p>
        </p:txBody>
      </p:sp>
      <p:sp>
        <p:nvSpPr>
          <p:cNvPr id="42" name="Urdu: جاری آڈیو کا کارڈ اور چھوٹا پلیئر">
            <a:extLst>
              <a:ext uri="{FF2B5EF4-FFF2-40B4-BE49-F238E27FC236}">
                <a16:creationId xmlns:a16="http://schemas.microsoft.com/office/drawing/2014/main" id="{FBE935AB-CFDF-733D-F9E7-8D64FA4407CC}"/>
              </a:ext>
            </a:extLst>
          </p:cNvPr>
          <p:cNvSpPr txBox="1"/>
          <p:nvPr/>
        </p:nvSpPr>
        <p:spPr>
          <a:xfrm>
            <a:off x="1536700" y="7666831"/>
            <a:ext cx="22701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جاری آڈیو کا کارڈ اور چھوٹا پلیئر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3" name="Text: Play, pause, seek and playback choices">
            <a:extLst>
              <a:ext uri="{FF2B5EF4-FFF2-40B4-BE49-F238E27FC236}">
                <a16:creationId xmlns:a16="http://schemas.microsoft.com/office/drawing/2014/main" id="{C1B78163-DAB0-8559-BB79-33058E49413F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Play, pause, seek and playback choices</a:t>
            </a:r>
          </a:p>
        </p:txBody>
      </p:sp>
      <p:sp>
        <p:nvSpPr>
          <p:cNvPr id="44" name="Urdu: پلے، وقفہ اور آڈیو کے دوسرے انتخاب">
            <a:extLst>
              <a:ext uri="{FF2B5EF4-FFF2-40B4-BE49-F238E27FC236}">
                <a16:creationId xmlns:a16="http://schemas.microsoft.com/office/drawing/2014/main" id="{4F7A8557-8808-10EE-FEE8-CBB773B3BECD}"/>
              </a:ext>
            </a:extLst>
          </p:cNvPr>
          <p:cNvSpPr txBox="1"/>
          <p:nvPr/>
        </p:nvSpPr>
        <p:spPr>
          <a:xfrm>
            <a:off x="1536700" y="8327231"/>
            <a:ext cx="29115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پلے، وقفہ اور آڈیو کے دوسرے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5" name="Text: Background playback for native audio">
            <a:extLst>
              <a:ext uri="{FF2B5EF4-FFF2-40B4-BE49-F238E27FC236}">
                <a16:creationId xmlns:a16="http://schemas.microsoft.com/office/drawing/2014/main" id="{9E772A3D-F074-70C6-9791-9158B6168EA4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Background playback for native audio</a:t>
            </a:r>
          </a:p>
        </p:txBody>
      </p:sp>
      <p:sp>
        <p:nvSpPr>
          <p:cNvPr id="46" name="Urdu: ایپ کی آڈیو بیک گراؤنڈ میں سنیں">
            <a:extLst>
              <a:ext uri="{FF2B5EF4-FFF2-40B4-BE49-F238E27FC236}">
                <a16:creationId xmlns:a16="http://schemas.microsoft.com/office/drawing/2014/main" id="{3A24F917-A259-7EE9-24FD-60D761EB5DE4}"/>
              </a:ext>
            </a:extLst>
          </p:cNvPr>
          <p:cNvSpPr txBox="1"/>
          <p:nvPr/>
        </p:nvSpPr>
        <p:spPr>
          <a:xfrm>
            <a:off x="1536700" y="8987631"/>
            <a:ext cx="24559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ایپ کی آڈیو بیک گراؤنڈ میں سنیں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7" name="Text: Topics">
            <a:extLst>
              <a:ext uri="{FF2B5EF4-FFF2-40B4-BE49-F238E27FC236}">
                <a16:creationId xmlns:a16="http://schemas.microsoft.com/office/drawing/2014/main" id="{F0C6359F-3572-D93B-0701-7C339A79DE8F}"/>
              </a:ext>
            </a:extLst>
          </p:cNvPr>
          <p:cNvSpPr txBox="1"/>
          <p:nvPr/>
        </p:nvSpPr>
        <p:spPr>
          <a:xfrm>
            <a:off x="10985500" y="2654300"/>
            <a:ext cx="103124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Topics</a:t>
            </a:r>
          </a:p>
        </p:txBody>
      </p:sp>
      <p:sp>
        <p:nvSpPr>
          <p:cNvPr id="48" name="Urdu: موضوعات">
            <a:extLst>
              <a:ext uri="{FF2B5EF4-FFF2-40B4-BE49-F238E27FC236}">
                <a16:creationId xmlns:a16="http://schemas.microsoft.com/office/drawing/2014/main" id="{6D816A16-491A-A5D9-33F0-59FC413E9680}"/>
              </a:ext>
            </a:extLst>
          </p:cNvPr>
          <p:cNvSpPr txBox="1"/>
          <p:nvPr/>
        </p:nvSpPr>
        <p:spPr>
          <a:xfrm>
            <a:off x="12197556" y="2724150"/>
            <a:ext cx="1028764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موضوعات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9" name="Text: ↗">
            <a:extLst>
              <a:ext uri="{FF2B5EF4-FFF2-40B4-BE49-F238E27FC236}">
                <a16:creationId xmlns:a16="http://schemas.microsoft.com/office/drawing/2014/main" id="{0CB31BCC-D855-8F22-7D11-D7722A665EC2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0" name="Text: Theme of the day">
            <a:extLst>
              <a:ext uri="{FF2B5EF4-FFF2-40B4-BE49-F238E27FC236}">
                <a16:creationId xmlns:a16="http://schemas.microsoft.com/office/drawing/2014/main" id="{742BBD45-1FB0-CF30-3C8E-53010F449C3B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Theme of the day</a:t>
            </a:r>
          </a:p>
        </p:txBody>
      </p:sp>
      <p:sp>
        <p:nvSpPr>
          <p:cNvPr id="51" name="Urdu: آج کا موضوع">
            <a:extLst>
              <a:ext uri="{FF2B5EF4-FFF2-40B4-BE49-F238E27FC236}">
                <a16:creationId xmlns:a16="http://schemas.microsoft.com/office/drawing/2014/main" id="{2F7978AE-D916-BA4C-B6E6-0CE103EF1D12}"/>
              </a:ext>
            </a:extLst>
          </p:cNvPr>
          <p:cNvSpPr txBox="1"/>
          <p:nvPr/>
        </p:nvSpPr>
        <p:spPr>
          <a:xfrm>
            <a:off x="11442700" y="3704431"/>
            <a:ext cx="1101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کا موضوع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Browse spiritual and everyday topics">
            <a:extLst>
              <a:ext uri="{FF2B5EF4-FFF2-40B4-BE49-F238E27FC236}">
                <a16:creationId xmlns:a16="http://schemas.microsoft.com/office/drawing/2014/main" id="{4BEE8B1B-6A0E-A10B-07C2-F05B91610A3A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Browse spiritual and everyday topics</a:t>
            </a:r>
          </a:p>
        </p:txBody>
      </p:sp>
      <p:sp>
        <p:nvSpPr>
          <p:cNvPr id="53" name="Urdu: روحانی اور روزمرہ موضوعات دیکھیں">
            <a:extLst>
              <a:ext uri="{FF2B5EF4-FFF2-40B4-BE49-F238E27FC236}">
                <a16:creationId xmlns:a16="http://schemas.microsoft.com/office/drawing/2014/main" id="{91611719-664D-80A9-E90B-D53EF14B8D26}"/>
              </a:ext>
            </a:extLst>
          </p:cNvPr>
          <p:cNvSpPr txBox="1"/>
          <p:nvPr/>
        </p:nvSpPr>
        <p:spPr>
          <a:xfrm>
            <a:off x="11442701" y="4364831"/>
            <a:ext cx="27067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روحانی اور روزمرہ موضوعات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Related Quranic ayat">
            <a:extLst>
              <a:ext uri="{FF2B5EF4-FFF2-40B4-BE49-F238E27FC236}">
                <a16:creationId xmlns:a16="http://schemas.microsoft.com/office/drawing/2014/main" id="{CB3B9C5F-A753-83EC-38C5-1087B3CE5775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Related Quranic ayat</a:t>
            </a:r>
          </a:p>
        </p:txBody>
      </p:sp>
      <p:sp>
        <p:nvSpPr>
          <p:cNvPr id="55" name="Urdu: موضوع سے متعلق قرآنی آیات">
            <a:extLst>
              <a:ext uri="{FF2B5EF4-FFF2-40B4-BE49-F238E27FC236}">
                <a16:creationId xmlns:a16="http://schemas.microsoft.com/office/drawing/2014/main" id="{CDDDD4F8-BE53-8958-2106-C44566EC4B20}"/>
              </a:ext>
            </a:extLst>
          </p:cNvPr>
          <p:cNvSpPr txBox="1"/>
          <p:nvPr/>
        </p:nvSpPr>
        <p:spPr>
          <a:xfrm>
            <a:off x="11442701" y="5025231"/>
            <a:ext cx="23241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 سے متعلق قرآنی آیات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Open linked tafsir">
            <a:extLst>
              <a:ext uri="{FF2B5EF4-FFF2-40B4-BE49-F238E27FC236}">
                <a16:creationId xmlns:a16="http://schemas.microsoft.com/office/drawing/2014/main" id="{29EA906F-DB80-DCEF-98CC-4EFD92E1DB3B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linked tafsir</a:t>
            </a:r>
          </a:p>
        </p:txBody>
      </p:sp>
      <p:sp>
        <p:nvSpPr>
          <p:cNvPr id="57" name="Urdu: متعلقہ تفسیر کھولیں">
            <a:extLst>
              <a:ext uri="{FF2B5EF4-FFF2-40B4-BE49-F238E27FC236}">
                <a16:creationId xmlns:a16="http://schemas.microsoft.com/office/drawing/2014/main" id="{CA97C204-6F4E-7ECD-3F9E-C9E3D9301C0F}"/>
              </a:ext>
            </a:extLst>
          </p:cNvPr>
          <p:cNvSpPr txBox="1"/>
          <p:nvPr/>
        </p:nvSpPr>
        <p:spPr>
          <a:xfrm>
            <a:off x="11442700" y="5685631"/>
            <a:ext cx="14208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تفسیر کھولیں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Relevant books and passages">
            <a:extLst>
              <a:ext uri="{FF2B5EF4-FFF2-40B4-BE49-F238E27FC236}">
                <a16:creationId xmlns:a16="http://schemas.microsoft.com/office/drawing/2014/main" id="{A8C2FAF1-2445-2423-95D4-D4F7CA1BFCD1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Relevant books and passages</a:t>
            </a:r>
          </a:p>
        </p:txBody>
      </p:sp>
      <p:sp>
        <p:nvSpPr>
          <p:cNvPr id="59" name="Urdu: متعلقہ کتابیں اور عبارتیں">
            <a:extLst>
              <a:ext uri="{FF2B5EF4-FFF2-40B4-BE49-F238E27FC236}">
                <a16:creationId xmlns:a16="http://schemas.microsoft.com/office/drawing/2014/main" id="{413ADFD9-0C28-617C-C422-23E09893F29A}"/>
              </a:ext>
            </a:extLst>
          </p:cNvPr>
          <p:cNvSpPr txBox="1"/>
          <p:nvPr/>
        </p:nvSpPr>
        <p:spPr>
          <a:xfrm>
            <a:off x="11442700" y="6346031"/>
            <a:ext cx="18637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کتابیں اور عبارتیں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Audio and video bayans on the topic">
            <a:extLst>
              <a:ext uri="{FF2B5EF4-FFF2-40B4-BE49-F238E27FC236}">
                <a16:creationId xmlns:a16="http://schemas.microsoft.com/office/drawing/2014/main" id="{4393C94A-C537-B4EB-1C1D-C08C2B7F9949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Audio and video bayans on the topic</a:t>
            </a:r>
          </a:p>
        </p:txBody>
      </p:sp>
      <p:sp>
        <p:nvSpPr>
          <p:cNvPr id="61" name="Urdu: موضوع پر آڈیو اور ویڈیو بیانات">
            <a:extLst>
              <a:ext uri="{FF2B5EF4-FFF2-40B4-BE49-F238E27FC236}">
                <a16:creationId xmlns:a16="http://schemas.microsoft.com/office/drawing/2014/main" id="{A4B2233F-5335-3150-F7AA-5C420EC8D201}"/>
              </a:ext>
            </a:extLst>
          </p:cNvPr>
          <p:cNvSpPr txBox="1"/>
          <p:nvPr/>
        </p:nvSpPr>
        <p:spPr>
          <a:xfrm>
            <a:off x="11442700" y="7006431"/>
            <a:ext cx="23225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موضوع پر آڈیو اور ویڈیو بیانات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Move between linked resources">
            <a:extLst>
              <a:ext uri="{FF2B5EF4-FFF2-40B4-BE49-F238E27FC236}">
                <a16:creationId xmlns:a16="http://schemas.microsoft.com/office/drawing/2014/main" id="{CD9F94BA-43B0-673F-A8A5-84AC14696E76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Move between linked resources</a:t>
            </a:r>
          </a:p>
        </p:txBody>
      </p:sp>
      <p:sp>
        <p:nvSpPr>
          <p:cNvPr id="63" name="Urdu: متعلقہ مواد کے درمیان آسانی سے جائیں">
            <a:extLst>
              <a:ext uri="{FF2B5EF4-FFF2-40B4-BE49-F238E27FC236}">
                <a16:creationId xmlns:a16="http://schemas.microsoft.com/office/drawing/2014/main" id="{DE6DB684-DE60-9A66-929D-F2B9B0E90D43}"/>
              </a:ext>
            </a:extLst>
          </p:cNvPr>
          <p:cNvSpPr txBox="1"/>
          <p:nvPr/>
        </p:nvSpPr>
        <p:spPr>
          <a:xfrm>
            <a:off x="11442701" y="7666831"/>
            <a:ext cx="29607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مواد کے درمیان آسانی سے جائیں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SILSILA NAQSHBANDIA OWAISIAH">
            <a:extLst>
              <a:ext uri="{FF2B5EF4-FFF2-40B4-BE49-F238E27FC236}">
                <a16:creationId xmlns:a16="http://schemas.microsoft.com/office/drawing/2014/main" id="{01639DA6-D531-5517-C142-19D1F4470539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65" name="Text: App map">
            <a:extLst>
              <a:ext uri="{FF2B5EF4-FFF2-40B4-BE49-F238E27FC236}">
                <a16:creationId xmlns:a16="http://schemas.microsoft.com/office/drawing/2014/main" id="{1E14FCD8-EF3F-1B3A-7155-5EF2D31C4D99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66" name="Text: All features">
            <a:extLst>
              <a:ext uri="{FF2B5EF4-FFF2-40B4-BE49-F238E27FC236}">
                <a16:creationId xmlns:a16="http://schemas.microsoft.com/office/drawing/2014/main" id="{1EDD5BB8-FFEF-9B48-CE35-5BDDA4C97814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67" name="Text: 31 / 35">
            <a:extLst>
              <a:ext uri="{FF2B5EF4-FFF2-40B4-BE49-F238E27FC236}">
                <a16:creationId xmlns:a16="http://schemas.microsoft.com/office/drawing/2014/main" id="{3B2BDF3F-DBEF-4F28-4DCB-3BCA8D787621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31 / 35</a:t>
            </a:r>
          </a:p>
        </p:txBody>
      </p:sp>
      <p:sp>
        <p:nvSpPr>
          <p:cNvPr id="68" name="Text: ‹">
            <a:extLst>
              <a:ext uri="{FF2B5EF4-FFF2-40B4-BE49-F238E27FC236}">
                <a16:creationId xmlns:a16="http://schemas.microsoft.com/office/drawing/2014/main" id="{DA4B792C-E2EC-C534-3983-F2F5983FCD87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69" name="Text: ›">
            <a:extLst>
              <a:ext uri="{FF2B5EF4-FFF2-40B4-BE49-F238E27FC236}">
                <a16:creationId xmlns:a16="http://schemas.microsoft.com/office/drawing/2014/main" id="{29834F36-E184-CB8F-CA92-60B388B2D08B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0" name="Explore: screen=media-en">
            <a:hlinkClick r:id="rId4"/>
            <a:extLst>
              <a:ext uri="{FF2B5EF4-FFF2-40B4-BE49-F238E27FC236}">
                <a16:creationId xmlns:a16="http://schemas.microsoft.com/office/drawing/2014/main" id="{9529F487-BFF9-66F8-35F8-1963B6B46E29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Explore: screen=topics-en">
            <a:hlinkClick r:id="rId5"/>
            <a:extLst>
              <a:ext uri="{FF2B5EF4-FFF2-40B4-BE49-F238E27FC236}">
                <a16:creationId xmlns:a16="http://schemas.microsoft.com/office/drawing/2014/main" id="{1F3E9879-D688-A525-B6F9-8DFC40F34672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666F940F-63C2-BDAD-DDA7-487A24713EE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Explore: features">
            <a:hlinkClick r:id="rId7"/>
            <a:extLst>
              <a:ext uri="{FF2B5EF4-FFF2-40B4-BE49-F238E27FC236}">
                <a16:creationId xmlns:a16="http://schemas.microsoft.com/office/drawing/2014/main" id="{1761DFC1-9F09-2408-0931-0EA00A584AC9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Navigate: tree-9">
            <a:hlinkClick r:id="rId8" action="ppaction://hlinksldjump"/>
            <a:extLst>
              <a:ext uri="{FF2B5EF4-FFF2-40B4-BE49-F238E27FC236}">
                <a16:creationId xmlns:a16="http://schemas.microsoft.com/office/drawing/2014/main" id="{7964A05B-1C12-C465-625D-CE46EF4CD26C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Navigate: tree-11">
            <a:hlinkClick r:id="rId9" action="ppaction://hlinksldjump"/>
            <a:extLst>
              <a:ext uri="{FF2B5EF4-FFF2-40B4-BE49-F238E27FC236}">
                <a16:creationId xmlns:a16="http://schemas.microsoft.com/office/drawing/2014/main" id="{CEFA8646-ACBB-A0F1-E13D-A5AF6F0AEAC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27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D92C2EC9-4AA9-1417-E0D7-7A696D91E7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4A5BC796-A85A-0D8F-623A-2172EEBA1977}"/>
              </a:ext>
            </a:extLst>
          </p:cNvPr>
          <p:cNvCxnSpPr/>
          <p:nvPr/>
        </p:nvCxnSpPr>
        <p:spPr>
          <a:xfrm>
            <a:off x="1206500" y="3175000"/>
            <a:ext cx="0" cy="50292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885C3F35-141E-92C5-3D43-43D6B3DB44D1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D6BC8225-82EC-9DB4-50F7-5517AC491705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60082632-483B-BF67-CFC9-1701F645C5EC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8C1B2067-592F-BCC9-2A8B-538F1813DCD9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ED73D78D-5FF1-5880-D069-3E4E675B1D43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9168218B-B10A-8EBB-40BF-632DFF88E184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2D4A9B5E-AB83-E054-D707-078B93DB092F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38A90DBB-29C3-CCD1-852E-039D639A696D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F1CECC6D-170D-B357-E6E8-5E0D621BA782}"/>
              </a:ext>
            </a:extLst>
          </p:cNvPr>
          <p:cNvCxnSpPr/>
          <p:nvPr/>
        </p:nvCxnSpPr>
        <p:spPr>
          <a:xfrm>
            <a:off x="11112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B69EC67D-9A4B-4B3A-0347-D426DF978B0C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BFFB875F-88ED-B54F-92F3-0A8C2BF76811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5170C843-050A-B2E5-910B-E30BD2EA7ED4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B85848C5-C784-334E-49C1-B38B6458F4BC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0EE7FD46-17F9-B311-DDFC-47E0BB7A0A0C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25EC3A98-50A0-B3D7-3D58-D78B6278EDA5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2FE61A02-E26F-42BE-9257-7209AA986382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026D0277-F5EF-06F5-0907-F8D3A450BEC1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A8973984-0DAA-F61D-34AC-F218E0AC5DAD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: DARUL IRFAN">
            <a:extLst>
              <a:ext uri="{FF2B5EF4-FFF2-40B4-BE49-F238E27FC236}">
                <a16:creationId xmlns:a16="http://schemas.microsoft.com/office/drawing/2014/main" id="{8397A49A-90A7-E81F-1908-066DF6985925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4" name="Text: FEATURE ARCHITECTURE">
            <a:extLst>
              <a:ext uri="{FF2B5EF4-FFF2-40B4-BE49-F238E27FC236}">
                <a16:creationId xmlns:a16="http://schemas.microsoft.com/office/drawing/2014/main" id="{F926BD3B-1DB3-9B5F-706E-2B0D3B80E7B1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5" name="Text: Darul Irfan / News &amp; events + Administration">
            <a:extLst>
              <a:ext uri="{FF2B5EF4-FFF2-40B4-BE49-F238E27FC236}">
                <a16:creationId xmlns:a16="http://schemas.microsoft.com/office/drawing/2014/main" id="{120D0818-A518-CDAB-1A2D-F7D76AEDE478}"/>
              </a:ext>
            </a:extLst>
          </p:cNvPr>
          <p:cNvSpPr txBox="1"/>
          <p:nvPr/>
        </p:nvSpPr>
        <p:spPr>
          <a:xfrm>
            <a:off x="965200" y="1295400"/>
            <a:ext cx="9034082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News &amp; events + Administration</a:t>
            </a:r>
          </a:p>
        </p:txBody>
      </p:sp>
      <p:sp>
        <p:nvSpPr>
          <p:cNvPr id="26" name="Urdu: خبریں اور تقریبات / انتظامی سہولتیں">
            <a:extLst>
              <a:ext uri="{FF2B5EF4-FFF2-40B4-BE49-F238E27FC236}">
                <a16:creationId xmlns:a16="http://schemas.microsoft.com/office/drawing/2014/main" id="{93743E44-23E3-986E-1944-B8A86BBF3215}"/>
              </a:ext>
            </a:extLst>
          </p:cNvPr>
          <p:cNvSpPr txBox="1"/>
          <p:nvPr/>
        </p:nvSpPr>
        <p:spPr>
          <a:xfrm>
            <a:off x="965200" y="1943100"/>
            <a:ext cx="4333938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خبریں اور تقریبات / انتظامی سہولتیں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7" name="Text: News &amp; events">
            <a:extLst>
              <a:ext uri="{FF2B5EF4-FFF2-40B4-BE49-F238E27FC236}">
                <a16:creationId xmlns:a16="http://schemas.microsoft.com/office/drawing/2014/main" id="{810B9C5E-2333-36C0-86A8-FAC404BEA652}"/>
              </a:ext>
            </a:extLst>
          </p:cNvPr>
          <p:cNvSpPr txBox="1"/>
          <p:nvPr/>
        </p:nvSpPr>
        <p:spPr>
          <a:xfrm>
            <a:off x="1079500" y="2654300"/>
            <a:ext cx="2258187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News &amp; events</a:t>
            </a:r>
          </a:p>
        </p:txBody>
      </p:sp>
      <p:sp>
        <p:nvSpPr>
          <p:cNvPr id="28" name="Urdu: خبریں اور تقریبات">
            <a:extLst>
              <a:ext uri="{FF2B5EF4-FFF2-40B4-BE49-F238E27FC236}">
                <a16:creationId xmlns:a16="http://schemas.microsoft.com/office/drawing/2014/main" id="{0589C24F-E013-437F-8812-CDFDFE3548A7}"/>
              </a:ext>
            </a:extLst>
          </p:cNvPr>
          <p:cNvSpPr txBox="1"/>
          <p:nvPr/>
        </p:nvSpPr>
        <p:spPr>
          <a:xfrm>
            <a:off x="3520877" y="2724150"/>
            <a:ext cx="177647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خبریں اور تقریبات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↗">
            <a:extLst>
              <a:ext uri="{FF2B5EF4-FFF2-40B4-BE49-F238E27FC236}">
                <a16:creationId xmlns:a16="http://schemas.microsoft.com/office/drawing/2014/main" id="{0F625561-4AA7-4711-9530-397400D763EC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0" name="Text: Official announcements and updates">
            <a:extLst>
              <a:ext uri="{FF2B5EF4-FFF2-40B4-BE49-F238E27FC236}">
                <a16:creationId xmlns:a16="http://schemas.microsoft.com/office/drawing/2014/main" id="{7A6FDF21-8261-4F33-6A0B-9EF6A092BEE0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Official announcements and updates</a:t>
            </a:r>
          </a:p>
        </p:txBody>
      </p:sp>
      <p:sp>
        <p:nvSpPr>
          <p:cNvPr id="31" name="Urdu: اہم اعلانات اور نئی خبریں">
            <a:extLst>
              <a:ext uri="{FF2B5EF4-FFF2-40B4-BE49-F238E27FC236}">
                <a16:creationId xmlns:a16="http://schemas.microsoft.com/office/drawing/2014/main" id="{30A0863B-8694-646D-82EE-79463690CF4B}"/>
              </a:ext>
            </a:extLst>
          </p:cNvPr>
          <p:cNvSpPr txBox="1"/>
          <p:nvPr/>
        </p:nvSpPr>
        <p:spPr>
          <a:xfrm>
            <a:off x="1536701" y="3704431"/>
            <a:ext cx="20257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اہم اعلانات اور نئی خبریں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2" name="Text: Daily pictures and sayings">
            <a:extLst>
              <a:ext uri="{FF2B5EF4-FFF2-40B4-BE49-F238E27FC236}">
                <a16:creationId xmlns:a16="http://schemas.microsoft.com/office/drawing/2014/main" id="{655AE405-17E2-BA20-8E5E-ACDFEB4BDC9C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Daily pictures and sayings</a:t>
            </a:r>
          </a:p>
        </p:txBody>
      </p:sp>
      <p:sp>
        <p:nvSpPr>
          <p:cNvPr id="33" name="Urdu: روزانہ کی تصاویر اور اقوال">
            <a:extLst>
              <a:ext uri="{FF2B5EF4-FFF2-40B4-BE49-F238E27FC236}">
                <a16:creationId xmlns:a16="http://schemas.microsoft.com/office/drawing/2014/main" id="{13FB4053-FA4E-0B36-8E45-81C02179C941}"/>
              </a:ext>
            </a:extLst>
          </p:cNvPr>
          <p:cNvSpPr txBox="1"/>
          <p:nvPr/>
        </p:nvSpPr>
        <p:spPr>
          <a:xfrm>
            <a:off x="1536701" y="4364831"/>
            <a:ext cx="20003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کی تصاویر اور اقوال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Open and share update details">
            <a:extLst>
              <a:ext uri="{FF2B5EF4-FFF2-40B4-BE49-F238E27FC236}">
                <a16:creationId xmlns:a16="http://schemas.microsoft.com/office/drawing/2014/main" id="{EE4EBC3E-90B5-A58A-6875-D9D9B067F6EF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 and share update details</a:t>
            </a:r>
          </a:p>
        </p:txBody>
      </p:sp>
      <p:sp>
        <p:nvSpPr>
          <p:cNvPr id="35" name="Urdu: خبر کی تفصیل کھولیں یا شیئر کریں">
            <a:extLst>
              <a:ext uri="{FF2B5EF4-FFF2-40B4-BE49-F238E27FC236}">
                <a16:creationId xmlns:a16="http://schemas.microsoft.com/office/drawing/2014/main" id="{3C03C754-F495-4C7F-EE3F-6DCBEFCB2CB5}"/>
              </a:ext>
            </a:extLst>
          </p:cNvPr>
          <p:cNvSpPr txBox="1"/>
          <p:nvPr/>
        </p:nvSpPr>
        <p:spPr>
          <a:xfrm>
            <a:off x="1536700" y="5025231"/>
            <a:ext cx="24479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خبر کی تفصیل کھولیں یا شیئر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Upcoming and past events">
            <a:extLst>
              <a:ext uri="{FF2B5EF4-FFF2-40B4-BE49-F238E27FC236}">
                <a16:creationId xmlns:a16="http://schemas.microsoft.com/office/drawing/2014/main" id="{0AEE2846-D79B-4E37-1C8A-611B3144092E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Upcoming and past events</a:t>
            </a:r>
          </a:p>
        </p:txBody>
      </p:sp>
      <p:sp>
        <p:nvSpPr>
          <p:cNvPr id="37" name="Urdu: آنے والی اور پچھلی تقریبات">
            <a:extLst>
              <a:ext uri="{FF2B5EF4-FFF2-40B4-BE49-F238E27FC236}">
                <a16:creationId xmlns:a16="http://schemas.microsoft.com/office/drawing/2014/main" id="{4BF57A10-C908-5BA8-263A-EE2BC434DF68}"/>
              </a:ext>
            </a:extLst>
          </p:cNvPr>
          <p:cNvSpPr txBox="1"/>
          <p:nvPr/>
        </p:nvSpPr>
        <p:spPr>
          <a:xfrm>
            <a:off x="1536700" y="5685631"/>
            <a:ext cx="21955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آنے والی اور پچھلی تقریبات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Event date, time and location">
            <a:extLst>
              <a:ext uri="{FF2B5EF4-FFF2-40B4-BE49-F238E27FC236}">
                <a16:creationId xmlns:a16="http://schemas.microsoft.com/office/drawing/2014/main" id="{862531DC-244C-2BD2-B5AE-76A411EFC2ED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Event date, time and location</a:t>
            </a:r>
          </a:p>
        </p:txBody>
      </p:sp>
      <p:sp>
        <p:nvSpPr>
          <p:cNvPr id="39" name="Urdu: تقریب کی تاریخ، وقت اور جگہ">
            <a:extLst>
              <a:ext uri="{FF2B5EF4-FFF2-40B4-BE49-F238E27FC236}">
                <a16:creationId xmlns:a16="http://schemas.microsoft.com/office/drawing/2014/main" id="{D44D68FF-B06C-8B54-D3DA-E37A3AD78FB9}"/>
              </a:ext>
            </a:extLst>
          </p:cNvPr>
          <p:cNvSpPr txBox="1"/>
          <p:nvPr/>
        </p:nvSpPr>
        <p:spPr>
          <a:xfrm>
            <a:off x="1536701" y="6346031"/>
            <a:ext cx="22606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تقریب کی تاریخ، وقت اور جگہ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Event reminders">
            <a:extLst>
              <a:ext uri="{FF2B5EF4-FFF2-40B4-BE49-F238E27FC236}">
                <a16:creationId xmlns:a16="http://schemas.microsoft.com/office/drawing/2014/main" id="{28ECD66A-36D0-8EE7-D246-7A58023628C8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Event reminders</a:t>
            </a:r>
          </a:p>
        </p:txBody>
      </p:sp>
      <p:sp>
        <p:nvSpPr>
          <p:cNvPr id="41" name="Urdu: تقریب کی یاددہانی">
            <a:extLst>
              <a:ext uri="{FF2B5EF4-FFF2-40B4-BE49-F238E27FC236}">
                <a16:creationId xmlns:a16="http://schemas.microsoft.com/office/drawing/2014/main" id="{6660DEF4-EB29-A889-9563-5BDE4ECD7BAE}"/>
              </a:ext>
            </a:extLst>
          </p:cNvPr>
          <p:cNvSpPr txBox="1"/>
          <p:nvPr/>
        </p:nvSpPr>
        <p:spPr>
          <a:xfrm>
            <a:off x="1536700" y="7006431"/>
            <a:ext cx="13002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تقریب کی یاددہانی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Dar-ul-Irfan information">
            <a:extLst>
              <a:ext uri="{FF2B5EF4-FFF2-40B4-BE49-F238E27FC236}">
                <a16:creationId xmlns:a16="http://schemas.microsoft.com/office/drawing/2014/main" id="{3AF913DB-AC3E-5518-C9B1-5A17599111A2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Dar-ul-Irfan information</a:t>
            </a:r>
          </a:p>
        </p:txBody>
      </p:sp>
      <p:sp>
        <p:nvSpPr>
          <p:cNvPr id="43" name="Urdu: دارالعرفان کی معلومات">
            <a:extLst>
              <a:ext uri="{FF2B5EF4-FFF2-40B4-BE49-F238E27FC236}">
                <a16:creationId xmlns:a16="http://schemas.microsoft.com/office/drawing/2014/main" id="{E3A5E1A9-91B8-6A21-CC6D-411D347846AA}"/>
              </a:ext>
            </a:extLst>
          </p:cNvPr>
          <p:cNvSpPr txBox="1"/>
          <p:nvPr/>
        </p:nvSpPr>
        <p:spPr>
          <a:xfrm>
            <a:off x="1536701" y="7666831"/>
            <a:ext cx="17860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دارالعرفان کی معلومات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Links to related broadcasts">
            <a:extLst>
              <a:ext uri="{FF2B5EF4-FFF2-40B4-BE49-F238E27FC236}">
                <a16:creationId xmlns:a16="http://schemas.microsoft.com/office/drawing/2014/main" id="{1C718D91-3BBD-3924-8D57-9AEA15CB01BB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Links to related broadcasts</a:t>
            </a:r>
          </a:p>
        </p:txBody>
      </p:sp>
      <p:sp>
        <p:nvSpPr>
          <p:cNvPr id="45" name="Urdu: متعلقہ نشریات کے لنک">
            <a:extLst>
              <a:ext uri="{FF2B5EF4-FFF2-40B4-BE49-F238E27FC236}">
                <a16:creationId xmlns:a16="http://schemas.microsoft.com/office/drawing/2014/main" id="{E45940C6-C176-CCD5-0E93-251921E228D0}"/>
              </a:ext>
            </a:extLst>
          </p:cNvPr>
          <p:cNvSpPr txBox="1"/>
          <p:nvPr/>
        </p:nvSpPr>
        <p:spPr>
          <a:xfrm>
            <a:off x="1536701" y="8327231"/>
            <a:ext cx="17971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متعلقہ نشریات کے لنک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Administration">
            <a:extLst>
              <a:ext uri="{FF2B5EF4-FFF2-40B4-BE49-F238E27FC236}">
                <a16:creationId xmlns:a16="http://schemas.microsoft.com/office/drawing/2014/main" id="{126F0030-9B87-4B34-C698-CEDE70955AF5}"/>
              </a:ext>
            </a:extLst>
          </p:cNvPr>
          <p:cNvSpPr txBox="1"/>
          <p:nvPr/>
        </p:nvSpPr>
        <p:spPr>
          <a:xfrm>
            <a:off x="10985500" y="2654300"/>
            <a:ext cx="2279714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Administration</a:t>
            </a:r>
          </a:p>
        </p:txBody>
      </p:sp>
      <p:sp>
        <p:nvSpPr>
          <p:cNvPr id="47" name="Urdu: انتظامی سہولتیں">
            <a:extLst>
              <a:ext uri="{FF2B5EF4-FFF2-40B4-BE49-F238E27FC236}">
                <a16:creationId xmlns:a16="http://schemas.microsoft.com/office/drawing/2014/main" id="{9D899240-48C6-EE3A-E9B9-D0EAE91563D7}"/>
              </a:ext>
            </a:extLst>
          </p:cNvPr>
          <p:cNvSpPr txBox="1"/>
          <p:nvPr/>
        </p:nvSpPr>
        <p:spPr>
          <a:xfrm>
            <a:off x="13447317" y="2724150"/>
            <a:ext cx="14510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انتظامی سہولتیں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Create and manage permitted Halqahs">
            <a:extLst>
              <a:ext uri="{FF2B5EF4-FFF2-40B4-BE49-F238E27FC236}">
                <a16:creationId xmlns:a16="http://schemas.microsoft.com/office/drawing/2014/main" id="{02001B37-3F5A-61DD-23FC-42039F60FF2B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Create and manage permitted Halqahs</a:t>
            </a:r>
          </a:p>
        </p:txBody>
      </p:sp>
      <p:sp>
        <p:nvSpPr>
          <p:cNvPr id="49" name="Urdu: اجازت کے مطابق حلقے بنائیں اور سنبھالیں">
            <a:extLst>
              <a:ext uri="{FF2B5EF4-FFF2-40B4-BE49-F238E27FC236}">
                <a16:creationId xmlns:a16="http://schemas.microsoft.com/office/drawing/2014/main" id="{BF044D89-2B05-8B63-957F-6954E2F4CF0A}"/>
              </a:ext>
            </a:extLst>
          </p:cNvPr>
          <p:cNvSpPr txBox="1"/>
          <p:nvPr/>
        </p:nvSpPr>
        <p:spPr>
          <a:xfrm>
            <a:off x="11442700" y="3704431"/>
            <a:ext cx="31718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اجازت کے مطابق حلقے بنائیں اور سنبھالیں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Manage members and invitations">
            <a:extLst>
              <a:ext uri="{FF2B5EF4-FFF2-40B4-BE49-F238E27FC236}">
                <a16:creationId xmlns:a16="http://schemas.microsoft.com/office/drawing/2014/main" id="{2A7F7B31-7E72-704E-D927-A06DCF01A43D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Manage members and invitations</a:t>
            </a:r>
          </a:p>
        </p:txBody>
      </p:sp>
      <p:sp>
        <p:nvSpPr>
          <p:cNvPr id="51" name="Urdu: ممبر اور دعوت نامے سنبھالیں">
            <a:extLst>
              <a:ext uri="{FF2B5EF4-FFF2-40B4-BE49-F238E27FC236}">
                <a16:creationId xmlns:a16="http://schemas.microsoft.com/office/drawing/2014/main" id="{9A95A689-12CA-D7E3-A1DD-3436B146BC24}"/>
              </a:ext>
            </a:extLst>
          </p:cNvPr>
          <p:cNvSpPr txBox="1"/>
          <p:nvPr/>
        </p:nvSpPr>
        <p:spPr>
          <a:xfrm>
            <a:off x="11442701" y="4364831"/>
            <a:ext cx="22559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ممبر اور دعوت نامے سنبھالیں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Schedule, start and end sessions">
            <a:extLst>
              <a:ext uri="{FF2B5EF4-FFF2-40B4-BE49-F238E27FC236}">
                <a16:creationId xmlns:a16="http://schemas.microsoft.com/office/drawing/2014/main" id="{70A7AE6D-DC33-13B2-D06B-6567E1EC098E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Schedule, start and end sessions</a:t>
            </a:r>
          </a:p>
        </p:txBody>
      </p:sp>
      <p:sp>
        <p:nvSpPr>
          <p:cNvPr id="53" name="Urdu: نشست کا وقت دیں، شروع یا ختم کریں">
            <a:extLst>
              <a:ext uri="{FF2B5EF4-FFF2-40B4-BE49-F238E27FC236}">
                <a16:creationId xmlns:a16="http://schemas.microsoft.com/office/drawing/2014/main" id="{EF2F0393-2FAD-7A25-3148-F09C9319B99C}"/>
              </a:ext>
            </a:extLst>
          </p:cNvPr>
          <p:cNvSpPr txBox="1"/>
          <p:nvPr/>
        </p:nvSpPr>
        <p:spPr>
          <a:xfrm>
            <a:off x="11442701" y="5025231"/>
            <a:ext cx="29591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نشست کا وقت دیں، شروع یا ختم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Control participants and session access">
            <a:extLst>
              <a:ext uri="{FF2B5EF4-FFF2-40B4-BE49-F238E27FC236}">
                <a16:creationId xmlns:a16="http://schemas.microsoft.com/office/drawing/2014/main" id="{C81AD3D1-B709-4B75-6738-02644CA01428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Control participants and session access</a:t>
            </a:r>
          </a:p>
        </p:txBody>
      </p:sp>
      <p:sp>
        <p:nvSpPr>
          <p:cNvPr id="55" name="Urdu: شرکا اور نشست میں داخلہ سنبھالیں">
            <a:extLst>
              <a:ext uri="{FF2B5EF4-FFF2-40B4-BE49-F238E27FC236}">
                <a16:creationId xmlns:a16="http://schemas.microsoft.com/office/drawing/2014/main" id="{AA7DC566-A4BF-D1ED-48D6-8B9BC4A60EB0}"/>
              </a:ext>
            </a:extLst>
          </p:cNvPr>
          <p:cNvSpPr txBox="1"/>
          <p:nvPr/>
        </p:nvSpPr>
        <p:spPr>
          <a:xfrm>
            <a:off x="11442700" y="5685631"/>
            <a:ext cx="25956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شرکا اور نشست میں داخلہ سنبھالیں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Announce and manage Zikr stages">
            <a:extLst>
              <a:ext uri="{FF2B5EF4-FFF2-40B4-BE49-F238E27FC236}">
                <a16:creationId xmlns:a16="http://schemas.microsoft.com/office/drawing/2014/main" id="{06AF1DB8-273B-F8AE-0E64-E582D5FA4396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Announce and manage Zikr stages</a:t>
            </a:r>
          </a:p>
        </p:txBody>
      </p:sp>
      <p:sp>
        <p:nvSpPr>
          <p:cNvPr id="57" name="Urdu: ذکر کے مراحل کا اعلان اور انتظام">
            <a:extLst>
              <a:ext uri="{FF2B5EF4-FFF2-40B4-BE49-F238E27FC236}">
                <a16:creationId xmlns:a16="http://schemas.microsoft.com/office/drawing/2014/main" id="{527DA49C-2043-4820-DF60-0DDD6FFB75FD}"/>
              </a:ext>
            </a:extLst>
          </p:cNvPr>
          <p:cNvSpPr txBox="1"/>
          <p:nvPr/>
        </p:nvSpPr>
        <p:spPr>
          <a:xfrm>
            <a:off x="11442701" y="6346031"/>
            <a:ext cx="25273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ذکر کے مراحل کا اعلان اور انتظام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8" name="Text: Moderate posts and chat messages">
            <a:extLst>
              <a:ext uri="{FF2B5EF4-FFF2-40B4-BE49-F238E27FC236}">
                <a16:creationId xmlns:a16="http://schemas.microsoft.com/office/drawing/2014/main" id="{64E2C2D1-4B20-1D4E-EE29-9E642C2208D1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Moderate posts and chat messages</a:t>
            </a:r>
          </a:p>
        </p:txBody>
      </p:sp>
      <p:sp>
        <p:nvSpPr>
          <p:cNvPr id="59" name="Urdu: پوسٹس اور چیٹ کی نگرانی">
            <a:extLst>
              <a:ext uri="{FF2B5EF4-FFF2-40B4-BE49-F238E27FC236}">
                <a16:creationId xmlns:a16="http://schemas.microsoft.com/office/drawing/2014/main" id="{FABABEF7-AB60-9ADC-86A2-0F07ABAB52F7}"/>
              </a:ext>
            </a:extLst>
          </p:cNvPr>
          <p:cNvSpPr txBox="1"/>
          <p:nvPr/>
        </p:nvSpPr>
        <p:spPr>
          <a:xfrm>
            <a:off x="11442700" y="7006431"/>
            <a:ext cx="19288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پوسٹس اور چیٹ کی نگرانی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0" name="Text: Session history and attendance">
            <a:extLst>
              <a:ext uri="{FF2B5EF4-FFF2-40B4-BE49-F238E27FC236}">
                <a16:creationId xmlns:a16="http://schemas.microsoft.com/office/drawing/2014/main" id="{DD9BA855-6F1F-C839-2957-E989A44F7698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Session history and attendance</a:t>
            </a:r>
          </a:p>
        </p:txBody>
      </p:sp>
      <p:sp>
        <p:nvSpPr>
          <p:cNvPr id="61" name="Urdu: نشستوں اور حاضری کا ریکارڈ">
            <a:extLst>
              <a:ext uri="{FF2B5EF4-FFF2-40B4-BE49-F238E27FC236}">
                <a16:creationId xmlns:a16="http://schemas.microsoft.com/office/drawing/2014/main" id="{E057EE6F-DAA3-A965-14A8-415818EE599F}"/>
              </a:ext>
            </a:extLst>
          </p:cNvPr>
          <p:cNvSpPr txBox="1"/>
          <p:nvPr/>
        </p:nvSpPr>
        <p:spPr>
          <a:xfrm>
            <a:off x="11442700" y="7666831"/>
            <a:ext cx="21701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نشستوں اور حاضری کا ریکارڈ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2" name="Text: Manage available session recordings">
            <a:extLst>
              <a:ext uri="{FF2B5EF4-FFF2-40B4-BE49-F238E27FC236}">
                <a16:creationId xmlns:a16="http://schemas.microsoft.com/office/drawing/2014/main" id="{5B659166-6DCD-0EB1-CC9B-B3FDD146EF4B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Manage available session recordings</a:t>
            </a:r>
          </a:p>
        </p:txBody>
      </p:sp>
      <p:sp>
        <p:nvSpPr>
          <p:cNvPr id="63" name="Urdu: موجود ریکارڈنگز سنبھالیں">
            <a:extLst>
              <a:ext uri="{FF2B5EF4-FFF2-40B4-BE49-F238E27FC236}">
                <a16:creationId xmlns:a16="http://schemas.microsoft.com/office/drawing/2014/main" id="{D668F0BD-B393-3326-C48B-6DE0D0CBC007}"/>
              </a:ext>
            </a:extLst>
          </p:cNvPr>
          <p:cNvSpPr txBox="1"/>
          <p:nvPr/>
        </p:nvSpPr>
        <p:spPr>
          <a:xfrm>
            <a:off x="11442701" y="8327231"/>
            <a:ext cx="18368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موجود ریکارڈنگز سنبھالیں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4" name="Text: Upload, preview and publish daily media">
            <a:extLst>
              <a:ext uri="{FF2B5EF4-FFF2-40B4-BE49-F238E27FC236}">
                <a16:creationId xmlns:a16="http://schemas.microsoft.com/office/drawing/2014/main" id="{FC05AC32-F120-AD0D-1440-B3007E97E98C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Upload, preview and publish daily media</a:t>
            </a:r>
          </a:p>
        </p:txBody>
      </p:sp>
      <p:sp>
        <p:nvSpPr>
          <p:cNvPr id="65" name="Urdu: روزانہ کی تصویر اپ لوڈ اور شائع کریں">
            <a:extLst>
              <a:ext uri="{FF2B5EF4-FFF2-40B4-BE49-F238E27FC236}">
                <a16:creationId xmlns:a16="http://schemas.microsoft.com/office/drawing/2014/main" id="{EA323D8B-41BE-95A4-5051-22BB28859FD1}"/>
              </a:ext>
            </a:extLst>
          </p:cNvPr>
          <p:cNvSpPr txBox="1"/>
          <p:nvPr/>
        </p:nvSpPr>
        <p:spPr>
          <a:xfrm>
            <a:off x="11442700" y="8987631"/>
            <a:ext cx="27861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روزانہ کی تصویر اپ لوڈ اور شائع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6" name="Text: ROLE-BASED FEATURES · Host controls require an authorised account and session.">
            <a:extLst>
              <a:ext uri="{FF2B5EF4-FFF2-40B4-BE49-F238E27FC236}">
                <a16:creationId xmlns:a16="http://schemas.microsoft.com/office/drawing/2014/main" id="{32B9D0F7-978C-9BE8-11A2-D7248FBF640C}"/>
              </a:ext>
            </a:extLst>
          </p:cNvPr>
          <p:cNvSpPr txBox="1"/>
          <p:nvPr/>
        </p:nvSpPr>
        <p:spPr>
          <a:xfrm>
            <a:off x="1092200" y="10083800"/>
            <a:ext cx="6299994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440"/>
              </a:lnSpc>
            </a:pPr>
            <a:r>
              <a:rPr lang="en-US" sz="1200">
                <a:solidFill>
                  <a:srgbClr val="84723F"/>
                </a:solidFill>
                <a:latin typeface="Segoe UI" panose="020B0502040204020203" pitchFamily="34" charset="0"/>
              </a:rPr>
              <a:t>ROLE-BASED FEATURES · Host controls require an authorised account and session.</a:t>
            </a:r>
          </a:p>
        </p:txBody>
      </p:sp>
      <p:sp>
        <p:nvSpPr>
          <p:cNvPr id="67" name="Text: SILSILA NAQSHBANDIA OWAISIAH">
            <a:extLst>
              <a:ext uri="{FF2B5EF4-FFF2-40B4-BE49-F238E27FC236}">
                <a16:creationId xmlns:a16="http://schemas.microsoft.com/office/drawing/2014/main" id="{981101D1-3C83-7A2D-B95D-F91B0B332E78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68" name="Text: App map">
            <a:extLst>
              <a:ext uri="{FF2B5EF4-FFF2-40B4-BE49-F238E27FC236}">
                <a16:creationId xmlns:a16="http://schemas.microsoft.com/office/drawing/2014/main" id="{7584527D-BD0A-AEB2-F6C0-541ECFC483B2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69" name="Text: All features">
            <a:extLst>
              <a:ext uri="{FF2B5EF4-FFF2-40B4-BE49-F238E27FC236}">
                <a16:creationId xmlns:a16="http://schemas.microsoft.com/office/drawing/2014/main" id="{F07E6148-EC4B-EDE2-C439-5470A8D9C1AC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0" name="Text: 32 / 35">
            <a:extLst>
              <a:ext uri="{FF2B5EF4-FFF2-40B4-BE49-F238E27FC236}">
                <a16:creationId xmlns:a16="http://schemas.microsoft.com/office/drawing/2014/main" id="{538644AD-5CCC-1A44-6FA8-D94D0A36163B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32 / 35</a:t>
            </a:r>
          </a:p>
        </p:txBody>
      </p:sp>
      <p:sp>
        <p:nvSpPr>
          <p:cNvPr id="71" name="Text: ‹">
            <a:extLst>
              <a:ext uri="{FF2B5EF4-FFF2-40B4-BE49-F238E27FC236}">
                <a16:creationId xmlns:a16="http://schemas.microsoft.com/office/drawing/2014/main" id="{34C7BBF1-29F2-CB64-8A0A-4A91CE07C963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2" name="Text: ›">
            <a:extLst>
              <a:ext uri="{FF2B5EF4-FFF2-40B4-BE49-F238E27FC236}">
                <a16:creationId xmlns:a16="http://schemas.microsoft.com/office/drawing/2014/main" id="{A86A5E73-7D7A-B9BE-CC28-34DF83D6BC22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3" name="Explore: screen=updates-en">
            <a:hlinkClick r:id="rId4"/>
            <a:extLst>
              <a:ext uri="{FF2B5EF4-FFF2-40B4-BE49-F238E27FC236}">
                <a16:creationId xmlns:a16="http://schemas.microsoft.com/office/drawing/2014/main" id="{43EBF67A-C924-C6DC-0DE5-B70E17B92092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Navigate: architecture">
            <a:hlinkClick r:id="rId5" action="ppaction://hlinksldjump"/>
            <a:extLst>
              <a:ext uri="{FF2B5EF4-FFF2-40B4-BE49-F238E27FC236}">
                <a16:creationId xmlns:a16="http://schemas.microsoft.com/office/drawing/2014/main" id="{B7166710-893E-4DDB-824A-8B572FEC8398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Explore: features">
            <a:hlinkClick r:id="rId6"/>
            <a:extLst>
              <a:ext uri="{FF2B5EF4-FFF2-40B4-BE49-F238E27FC236}">
                <a16:creationId xmlns:a16="http://schemas.microsoft.com/office/drawing/2014/main" id="{263E70C0-072A-DA57-EC8A-79C4D659D9BB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Navigate: tree-10">
            <a:hlinkClick r:id="rId7" action="ppaction://hlinksldjump"/>
            <a:extLst>
              <a:ext uri="{FF2B5EF4-FFF2-40B4-BE49-F238E27FC236}">
                <a16:creationId xmlns:a16="http://schemas.microsoft.com/office/drawing/2014/main" id="{0BE317F0-C0F1-FFC0-E107-FBD78D9B1788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Navigate: tree-12">
            <a:hlinkClick r:id="rId8" action="ppaction://hlinksldjump"/>
            <a:extLst>
              <a:ext uri="{FF2B5EF4-FFF2-40B4-BE49-F238E27FC236}">
                <a16:creationId xmlns:a16="http://schemas.microsoft.com/office/drawing/2014/main" id="{EB6E77BD-3205-4F4D-A34F-5017741E5D91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C22C1942-299B-F58D-EB46-96870A4D528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C5ABADCC-6EBB-214F-FEB6-843356CB69C7}"/>
              </a:ext>
            </a:extLst>
          </p:cNvPr>
          <p:cNvCxnSpPr/>
          <p:nvPr/>
        </p:nvCxnSpPr>
        <p:spPr>
          <a:xfrm>
            <a:off x="1206500" y="3175000"/>
            <a:ext cx="0" cy="56896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83EBDF31-AB33-FB7E-A720-1A822E94D000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A81B8360-587A-DC34-0557-294E88A778DA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C2686CF6-F463-7820-AEA1-9349012EF303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12C4A7A9-8D2B-D941-DA47-36DB0F46FC13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3F6321E1-0B28-3767-4B54-927DC8B7F726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1DE82E3A-760F-74F6-D13C-925059594355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072A90AB-6886-FA5D-F6AE-D86DF043DF9D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B2CCE40F-E40F-7F4D-AB47-05B9A976E126}"/>
              </a:ext>
            </a:extLst>
          </p:cNvPr>
          <p:cNvCxnSpPr/>
          <p:nvPr/>
        </p:nvCxnSpPr>
        <p:spPr>
          <a:xfrm>
            <a:off x="1206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C394A6FD-2D36-DDF2-38FD-D0B175AE58C4}"/>
              </a:ext>
            </a:extLst>
          </p:cNvPr>
          <p:cNvCxnSpPr/>
          <p:nvPr/>
        </p:nvCxnSpPr>
        <p:spPr>
          <a:xfrm>
            <a:off x="1206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0AB80966-9FA6-F6ED-F0F4-0717995377E8}"/>
              </a:ext>
            </a:extLst>
          </p:cNvPr>
          <p:cNvCxnSpPr/>
          <p:nvPr/>
        </p:nvCxnSpPr>
        <p:spPr>
          <a:xfrm>
            <a:off x="11112500" y="3175000"/>
            <a:ext cx="0" cy="6350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1B64BF01-CE65-64CC-E0CF-C0BA14E31B87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3843D873-6178-1FBC-5D12-91D149150B2F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E0B9F5D9-5BBE-3A21-6A26-E8FC9D45857C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AD66743E-52FF-23A9-2D66-D91850E4A47F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73B1D850-874B-D183-F360-0A8004F5E294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ditable architecture connector">
            <a:extLst>
              <a:ext uri="{FF2B5EF4-FFF2-40B4-BE49-F238E27FC236}">
                <a16:creationId xmlns:a16="http://schemas.microsoft.com/office/drawing/2014/main" id="{AD4389D8-F1B5-1360-1CD7-38CE79A0EDEA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ditable architecture connector">
            <a:extLst>
              <a:ext uri="{FF2B5EF4-FFF2-40B4-BE49-F238E27FC236}">
                <a16:creationId xmlns:a16="http://schemas.microsoft.com/office/drawing/2014/main" id="{212159F6-B73F-139D-F561-D45219D008B8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ditable architecture connector">
            <a:extLst>
              <a:ext uri="{FF2B5EF4-FFF2-40B4-BE49-F238E27FC236}">
                <a16:creationId xmlns:a16="http://schemas.microsoft.com/office/drawing/2014/main" id="{FB3B6533-2CF6-D8A5-AAB5-46F922E2C3C9}"/>
              </a:ext>
            </a:extLst>
          </p:cNvPr>
          <p:cNvCxnSpPr/>
          <p:nvPr/>
        </p:nvCxnSpPr>
        <p:spPr>
          <a:xfrm>
            <a:off x="11112500" y="8204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ditable architecture connector">
            <a:extLst>
              <a:ext uri="{FF2B5EF4-FFF2-40B4-BE49-F238E27FC236}">
                <a16:creationId xmlns:a16="http://schemas.microsoft.com/office/drawing/2014/main" id="{DF1C3D24-7AB5-AA8C-9F28-384B5DBC8C0A}"/>
              </a:ext>
            </a:extLst>
          </p:cNvPr>
          <p:cNvCxnSpPr/>
          <p:nvPr/>
        </p:nvCxnSpPr>
        <p:spPr>
          <a:xfrm>
            <a:off x="11112500" y="8864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ditable architecture connector">
            <a:extLst>
              <a:ext uri="{FF2B5EF4-FFF2-40B4-BE49-F238E27FC236}">
                <a16:creationId xmlns:a16="http://schemas.microsoft.com/office/drawing/2014/main" id="{450D80D3-119A-4C79-8EE0-5DC4E42C787D}"/>
              </a:ext>
            </a:extLst>
          </p:cNvPr>
          <p:cNvCxnSpPr/>
          <p:nvPr/>
        </p:nvCxnSpPr>
        <p:spPr>
          <a:xfrm>
            <a:off x="11112500" y="9525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: DARUL IRFAN">
            <a:extLst>
              <a:ext uri="{FF2B5EF4-FFF2-40B4-BE49-F238E27FC236}">
                <a16:creationId xmlns:a16="http://schemas.microsoft.com/office/drawing/2014/main" id="{DCFF2583-1379-718A-6B7E-054FFFEAB514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6" name="Text: FEATURE ARCHITECTURE">
            <a:extLst>
              <a:ext uri="{FF2B5EF4-FFF2-40B4-BE49-F238E27FC236}">
                <a16:creationId xmlns:a16="http://schemas.microsoft.com/office/drawing/2014/main" id="{E4D778D4-950F-B49C-24E6-69C9FEA1C09B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7" name="Text: Darul Irfan / Language &amp; appearance + Location &amp; calendar">
            <a:extLst>
              <a:ext uri="{FF2B5EF4-FFF2-40B4-BE49-F238E27FC236}">
                <a16:creationId xmlns:a16="http://schemas.microsoft.com/office/drawing/2014/main" id="{8C3F04B3-DBCA-E3D7-448A-8030CD15B5FE}"/>
              </a:ext>
            </a:extLst>
          </p:cNvPr>
          <p:cNvSpPr txBox="1"/>
          <p:nvPr/>
        </p:nvSpPr>
        <p:spPr>
          <a:xfrm>
            <a:off x="965200" y="1295400"/>
            <a:ext cx="11856847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Language &amp; appearance + Location &amp; calendar</a:t>
            </a:r>
          </a:p>
        </p:txBody>
      </p:sp>
      <p:sp>
        <p:nvSpPr>
          <p:cNvPr id="28" name="Urdu: زبان اور انداز / مقام اور کیلنڈر">
            <a:extLst>
              <a:ext uri="{FF2B5EF4-FFF2-40B4-BE49-F238E27FC236}">
                <a16:creationId xmlns:a16="http://schemas.microsoft.com/office/drawing/2014/main" id="{5B74787E-B852-B3D1-8DA8-DB904A2EDC3A}"/>
              </a:ext>
            </a:extLst>
          </p:cNvPr>
          <p:cNvSpPr txBox="1"/>
          <p:nvPr/>
        </p:nvSpPr>
        <p:spPr>
          <a:xfrm>
            <a:off x="965200" y="1943100"/>
            <a:ext cx="3635438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زبان اور انداز / مقام اور کیلنڈر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Language &amp; appearance">
            <a:extLst>
              <a:ext uri="{FF2B5EF4-FFF2-40B4-BE49-F238E27FC236}">
                <a16:creationId xmlns:a16="http://schemas.microsoft.com/office/drawing/2014/main" id="{A9A3F52B-3F64-14AD-8C6D-CAA7DCFF88DB}"/>
              </a:ext>
            </a:extLst>
          </p:cNvPr>
          <p:cNvSpPr txBox="1"/>
          <p:nvPr/>
        </p:nvSpPr>
        <p:spPr>
          <a:xfrm>
            <a:off x="1079499" y="2654300"/>
            <a:ext cx="361797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Language &amp; appearance</a:t>
            </a:r>
          </a:p>
        </p:txBody>
      </p:sp>
      <p:sp>
        <p:nvSpPr>
          <p:cNvPr id="30" name="Urdu: زبان اور انداز">
            <a:extLst>
              <a:ext uri="{FF2B5EF4-FFF2-40B4-BE49-F238E27FC236}">
                <a16:creationId xmlns:a16="http://schemas.microsoft.com/office/drawing/2014/main" id="{325B5A9F-D776-7AB5-CC3B-8D68634C4C4A}"/>
              </a:ext>
            </a:extLst>
          </p:cNvPr>
          <p:cNvSpPr txBox="1"/>
          <p:nvPr/>
        </p:nvSpPr>
        <p:spPr>
          <a:xfrm>
            <a:off x="4876404" y="2724150"/>
            <a:ext cx="13288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زبان اور انداز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↗">
            <a:extLst>
              <a:ext uri="{FF2B5EF4-FFF2-40B4-BE49-F238E27FC236}">
                <a16:creationId xmlns:a16="http://schemas.microsoft.com/office/drawing/2014/main" id="{6ABC4038-2885-07DB-DA91-A7D38D31D510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2" name="Text: English and Urdu interface">
            <a:extLst>
              <a:ext uri="{FF2B5EF4-FFF2-40B4-BE49-F238E27FC236}">
                <a16:creationId xmlns:a16="http://schemas.microsoft.com/office/drawing/2014/main" id="{1FDD3084-ACFB-0F51-9CC4-DB71D2A45CC8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English and Urdu interface</a:t>
            </a:r>
          </a:p>
        </p:txBody>
      </p:sp>
      <p:sp>
        <p:nvSpPr>
          <p:cNvPr id="33" name="Urdu: انگریزی اور اردو انٹرفیس">
            <a:extLst>
              <a:ext uri="{FF2B5EF4-FFF2-40B4-BE49-F238E27FC236}">
                <a16:creationId xmlns:a16="http://schemas.microsoft.com/office/drawing/2014/main" id="{37CEDC63-9331-4AF3-5A89-207D8851CC1D}"/>
              </a:ext>
            </a:extLst>
          </p:cNvPr>
          <p:cNvSpPr txBox="1"/>
          <p:nvPr/>
        </p:nvSpPr>
        <p:spPr>
          <a:xfrm>
            <a:off x="1536701" y="3704431"/>
            <a:ext cx="18876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انگریزی اور اردو انٹرفیس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Right-to-left Urdu layout">
            <a:extLst>
              <a:ext uri="{FF2B5EF4-FFF2-40B4-BE49-F238E27FC236}">
                <a16:creationId xmlns:a16="http://schemas.microsoft.com/office/drawing/2014/main" id="{AAE5F769-563F-876A-BF65-4380551A5EFC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Right-to-left Urdu layout</a:t>
            </a:r>
          </a:p>
        </p:txBody>
      </p:sp>
      <p:sp>
        <p:nvSpPr>
          <p:cNvPr id="35" name="Urdu: اردو کے لیے دائیں سے بائیں ترتیب">
            <a:extLst>
              <a:ext uri="{FF2B5EF4-FFF2-40B4-BE49-F238E27FC236}">
                <a16:creationId xmlns:a16="http://schemas.microsoft.com/office/drawing/2014/main" id="{86062123-02C4-C3D4-C2FD-2DE9D30C6E2E}"/>
              </a:ext>
            </a:extLst>
          </p:cNvPr>
          <p:cNvSpPr txBox="1"/>
          <p:nvPr/>
        </p:nvSpPr>
        <p:spPr>
          <a:xfrm>
            <a:off x="1536701" y="4364831"/>
            <a:ext cx="26734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کے لیے دائیں سے بائیں ترتیب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Optional Nastaliq Urdu lettering">
            <a:extLst>
              <a:ext uri="{FF2B5EF4-FFF2-40B4-BE49-F238E27FC236}">
                <a16:creationId xmlns:a16="http://schemas.microsoft.com/office/drawing/2014/main" id="{61ED7CB0-8F2D-8CCA-6B1A-43CC474A76E5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Optional Nastaliq Urdu lettering</a:t>
            </a:r>
          </a:p>
        </p:txBody>
      </p:sp>
      <p:sp>
        <p:nvSpPr>
          <p:cNvPr id="37" name="Urdu: اردو نستعلیق کا اختیاری انداز">
            <a:extLst>
              <a:ext uri="{FF2B5EF4-FFF2-40B4-BE49-F238E27FC236}">
                <a16:creationId xmlns:a16="http://schemas.microsoft.com/office/drawing/2014/main" id="{6E536DB0-8008-AE5A-3523-174A8E91147C}"/>
              </a:ext>
            </a:extLst>
          </p:cNvPr>
          <p:cNvSpPr txBox="1"/>
          <p:nvPr/>
        </p:nvSpPr>
        <p:spPr>
          <a:xfrm>
            <a:off x="1536700" y="5025231"/>
            <a:ext cx="21765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اردو نستعلیق کا اختیاری انداز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Auto theme by sunrise and sunset">
            <a:extLst>
              <a:ext uri="{FF2B5EF4-FFF2-40B4-BE49-F238E27FC236}">
                <a16:creationId xmlns:a16="http://schemas.microsoft.com/office/drawing/2014/main" id="{18B3FB97-0BB5-F589-D69B-6889F883EF0B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Auto theme by sunrise and sunset</a:t>
            </a:r>
          </a:p>
        </p:txBody>
      </p:sp>
      <p:sp>
        <p:nvSpPr>
          <p:cNvPr id="39" name="Urdu: طلوع و غروب کے مطابق خودکار تھیم">
            <a:extLst>
              <a:ext uri="{FF2B5EF4-FFF2-40B4-BE49-F238E27FC236}">
                <a16:creationId xmlns:a16="http://schemas.microsoft.com/office/drawing/2014/main" id="{FB69E97C-0605-CCB8-C5FF-7241A72F6074}"/>
              </a:ext>
            </a:extLst>
          </p:cNvPr>
          <p:cNvSpPr txBox="1"/>
          <p:nvPr/>
        </p:nvSpPr>
        <p:spPr>
          <a:xfrm>
            <a:off x="1536700" y="5685631"/>
            <a:ext cx="28226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طلوع و غروب کے مطابق خودکار تھیم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Permanent Light or Dark mode">
            <a:extLst>
              <a:ext uri="{FF2B5EF4-FFF2-40B4-BE49-F238E27FC236}">
                <a16:creationId xmlns:a16="http://schemas.microsoft.com/office/drawing/2014/main" id="{DF9E7C31-BA99-5882-1CCF-85AFD5D639D0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Permanent Light or Dark mode</a:t>
            </a:r>
          </a:p>
        </p:txBody>
      </p:sp>
      <p:sp>
        <p:nvSpPr>
          <p:cNvPr id="41" name="Urdu: ہمیشہ لائٹ یا ڈارک موڈ رکھیں">
            <a:extLst>
              <a:ext uri="{FF2B5EF4-FFF2-40B4-BE49-F238E27FC236}">
                <a16:creationId xmlns:a16="http://schemas.microsoft.com/office/drawing/2014/main" id="{A672BF47-D213-9CA8-B3CE-14911BCF9201}"/>
              </a:ext>
            </a:extLst>
          </p:cNvPr>
          <p:cNvSpPr txBox="1"/>
          <p:nvPr/>
        </p:nvSpPr>
        <p:spPr>
          <a:xfrm>
            <a:off x="1536700" y="6346031"/>
            <a:ext cx="22273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ہمیشہ لائٹ یا ڈارک موڈ رکھیں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Follow the phone’s system theme">
            <a:extLst>
              <a:ext uri="{FF2B5EF4-FFF2-40B4-BE49-F238E27FC236}">
                <a16:creationId xmlns:a16="http://schemas.microsoft.com/office/drawing/2014/main" id="{898B9D83-991D-F1A2-041D-79248F9161A3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Follow the phone’s system theme</a:t>
            </a:r>
          </a:p>
        </p:txBody>
      </p:sp>
      <p:sp>
        <p:nvSpPr>
          <p:cNvPr id="43" name="Urdu: فون کی تھیم کے مطابق چلائیں">
            <a:extLst>
              <a:ext uri="{FF2B5EF4-FFF2-40B4-BE49-F238E27FC236}">
                <a16:creationId xmlns:a16="http://schemas.microsoft.com/office/drawing/2014/main" id="{80B5286D-BEAC-5EBA-BABF-159317BA360B}"/>
              </a:ext>
            </a:extLst>
          </p:cNvPr>
          <p:cNvSpPr txBox="1"/>
          <p:nvPr/>
        </p:nvSpPr>
        <p:spPr>
          <a:xfrm>
            <a:off x="1536700" y="7006431"/>
            <a:ext cx="2257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فون کی تھیم کے مطابق چلائیں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Reader text-size choices">
            <a:extLst>
              <a:ext uri="{FF2B5EF4-FFF2-40B4-BE49-F238E27FC236}">
                <a16:creationId xmlns:a16="http://schemas.microsoft.com/office/drawing/2014/main" id="{91043DDB-6AC1-2B6A-BBF5-82BAE2FB0206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Reader text-size choices</a:t>
            </a:r>
          </a:p>
        </p:txBody>
      </p:sp>
      <p:sp>
        <p:nvSpPr>
          <p:cNvPr id="45" name="Urdu: مطالعے کے متن کا سائز منتخب کریں">
            <a:extLst>
              <a:ext uri="{FF2B5EF4-FFF2-40B4-BE49-F238E27FC236}">
                <a16:creationId xmlns:a16="http://schemas.microsoft.com/office/drawing/2014/main" id="{8FC8243F-6825-4CF6-228B-97C84805DE02}"/>
              </a:ext>
            </a:extLst>
          </p:cNvPr>
          <p:cNvSpPr txBox="1"/>
          <p:nvPr/>
        </p:nvSpPr>
        <p:spPr>
          <a:xfrm>
            <a:off x="1536700" y="7666831"/>
            <a:ext cx="26273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مطالعے کے متن کا سائز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System accessibility and reduced motion">
            <a:extLst>
              <a:ext uri="{FF2B5EF4-FFF2-40B4-BE49-F238E27FC236}">
                <a16:creationId xmlns:a16="http://schemas.microsoft.com/office/drawing/2014/main" id="{2A93A9C9-54D4-3AC0-EE54-C8EFB08F3C2B}"/>
              </a:ext>
            </a:extLst>
          </p:cNvPr>
          <p:cNvSpPr txBox="1"/>
          <p:nvPr/>
        </p:nvSpPr>
        <p:spPr>
          <a:xfrm>
            <a:off x="1536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System accessibility and reduced motion</a:t>
            </a:r>
          </a:p>
        </p:txBody>
      </p:sp>
      <p:sp>
        <p:nvSpPr>
          <p:cNvPr id="47" name="Urdu: فون کی رسائی اور کم حرکت کی سہولت">
            <a:extLst>
              <a:ext uri="{FF2B5EF4-FFF2-40B4-BE49-F238E27FC236}">
                <a16:creationId xmlns:a16="http://schemas.microsoft.com/office/drawing/2014/main" id="{3C1CE0B2-44B5-7F50-636F-7AD96FDB6329}"/>
              </a:ext>
            </a:extLst>
          </p:cNvPr>
          <p:cNvSpPr txBox="1"/>
          <p:nvPr/>
        </p:nvSpPr>
        <p:spPr>
          <a:xfrm>
            <a:off x="1536700" y="8327231"/>
            <a:ext cx="28480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فون کی رسائی اور کم حرکت کی سہولت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Western digits in both languages">
            <a:extLst>
              <a:ext uri="{FF2B5EF4-FFF2-40B4-BE49-F238E27FC236}">
                <a16:creationId xmlns:a16="http://schemas.microsoft.com/office/drawing/2014/main" id="{70343B9B-52BE-493A-C586-84627CE56EE2}"/>
              </a:ext>
            </a:extLst>
          </p:cNvPr>
          <p:cNvSpPr txBox="1"/>
          <p:nvPr/>
        </p:nvSpPr>
        <p:spPr>
          <a:xfrm>
            <a:off x="1536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Western digits in both languages</a:t>
            </a:r>
          </a:p>
        </p:txBody>
      </p:sp>
      <p:sp>
        <p:nvSpPr>
          <p:cNvPr id="49" name="Urdu: دونوں زبانوں میں 0 سے 9 کے ہندسے">
            <a:extLst>
              <a:ext uri="{FF2B5EF4-FFF2-40B4-BE49-F238E27FC236}">
                <a16:creationId xmlns:a16="http://schemas.microsoft.com/office/drawing/2014/main" id="{8CDDBE84-58B1-9929-ACA5-26545EAE4B27}"/>
              </a:ext>
            </a:extLst>
          </p:cNvPr>
          <p:cNvSpPr txBox="1"/>
          <p:nvPr/>
        </p:nvSpPr>
        <p:spPr>
          <a:xfrm>
            <a:off x="1536700" y="8987631"/>
            <a:ext cx="28242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دونوں زبانوں میں 0 سے 9 کے ہندسے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Location &amp; calendar">
            <a:extLst>
              <a:ext uri="{FF2B5EF4-FFF2-40B4-BE49-F238E27FC236}">
                <a16:creationId xmlns:a16="http://schemas.microsoft.com/office/drawing/2014/main" id="{0C47B0E9-CEBA-877B-DD04-64999624BDAB}"/>
              </a:ext>
            </a:extLst>
          </p:cNvPr>
          <p:cNvSpPr txBox="1"/>
          <p:nvPr/>
        </p:nvSpPr>
        <p:spPr>
          <a:xfrm>
            <a:off x="10985499" y="2654300"/>
            <a:ext cx="299567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Location &amp; calendar</a:t>
            </a:r>
          </a:p>
        </p:txBody>
      </p:sp>
      <p:sp>
        <p:nvSpPr>
          <p:cNvPr id="51" name="Urdu: مقام اور کیلنڈر">
            <a:extLst>
              <a:ext uri="{FF2B5EF4-FFF2-40B4-BE49-F238E27FC236}">
                <a16:creationId xmlns:a16="http://schemas.microsoft.com/office/drawing/2014/main" id="{13AE8B6C-95E4-0EB2-B736-C36E42CA33B2}"/>
              </a:ext>
            </a:extLst>
          </p:cNvPr>
          <p:cNvSpPr txBox="1"/>
          <p:nvPr/>
        </p:nvSpPr>
        <p:spPr>
          <a:xfrm>
            <a:off x="14163477" y="2724150"/>
            <a:ext cx="136055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 اور کیلنڈر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↗">
            <a:extLst>
              <a:ext uri="{FF2B5EF4-FFF2-40B4-BE49-F238E27FC236}">
                <a16:creationId xmlns:a16="http://schemas.microsoft.com/office/drawing/2014/main" id="{84CD8CC7-D821-FED9-C34E-AB54E2A9ED26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53" name="Text: Use phone location or a selected city">
            <a:extLst>
              <a:ext uri="{FF2B5EF4-FFF2-40B4-BE49-F238E27FC236}">
                <a16:creationId xmlns:a16="http://schemas.microsoft.com/office/drawing/2014/main" id="{943F2E2B-3783-12EA-9CCA-0A3F802D5257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Use phone location or a selected city</a:t>
            </a:r>
          </a:p>
        </p:txBody>
      </p:sp>
      <p:sp>
        <p:nvSpPr>
          <p:cNvPr id="54" name="Urdu: فون کا مقام یا اپنی منتخب کردہ جگہ">
            <a:extLst>
              <a:ext uri="{FF2B5EF4-FFF2-40B4-BE49-F238E27FC236}">
                <a16:creationId xmlns:a16="http://schemas.microsoft.com/office/drawing/2014/main" id="{839183F4-B5F0-1DA8-24E2-63CB95D3FE3D}"/>
              </a:ext>
            </a:extLst>
          </p:cNvPr>
          <p:cNvSpPr txBox="1"/>
          <p:nvPr/>
        </p:nvSpPr>
        <p:spPr>
          <a:xfrm>
            <a:off x="11442700" y="3704431"/>
            <a:ext cx="24559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فون کا مقام یا اپنی منتخب کردہ جگہ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5" name="Text: City search and manual location">
            <a:extLst>
              <a:ext uri="{FF2B5EF4-FFF2-40B4-BE49-F238E27FC236}">
                <a16:creationId xmlns:a16="http://schemas.microsoft.com/office/drawing/2014/main" id="{F25980DC-1F13-486F-3EB7-77FA1ABEA408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City search and manual location</a:t>
            </a:r>
          </a:p>
        </p:txBody>
      </p:sp>
      <p:sp>
        <p:nvSpPr>
          <p:cNvPr id="56" name="Urdu: شہر تلاش کریں یا مقام خود چنیں">
            <a:extLst>
              <a:ext uri="{FF2B5EF4-FFF2-40B4-BE49-F238E27FC236}">
                <a16:creationId xmlns:a16="http://schemas.microsoft.com/office/drawing/2014/main" id="{2E23B9F6-6539-9CFB-4F1F-3E046DCFB189}"/>
              </a:ext>
            </a:extLst>
          </p:cNvPr>
          <p:cNvSpPr txBox="1"/>
          <p:nvPr/>
        </p:nvSpPr>
        <p:spPr>
          <a:xfrm>
            <a:off x="11442701" y="4364831"/>
            <a:ext cx="23702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شہر تلاش کریں یا مقام خود چنیں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7" name="Text: Refresh location when needed">
            <a:extLst>
              <a:ext uri="{FF2B5EF4-FFF2-40B4-BE49-F238E27FC236}">
                <a16:creationId xmlns:a16="http://schemas.microsoft.com/office/drawing/2014/main" id="{F97E45DA-72CF-C863-E5E2-432B1A28EF52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Refresh location when needed</a:t>
            </a:r>
          </a:p>
        </p:txBody>
      </p:sp>
      <p:sp>
        <p:nvSpPr>
          <p:cNvPr id="58" name="Urdu: ضرورت پر مقام دوبارہ معلوم کریں">
            <a:extLst>
              <a:ext uri="{FF2B5EF4-FFF2-40B4-BE49-F238E27FC236}">
                <a16:creationId xmlns:a16="http://schemas.microsoft.com/office/drawing/2014/main" id="{0ED5CA1A-6220-F615-C1B6-A0C86E5204D3}"/>
              </a:ext>
            </a:extLst>
          </p:cNvPr>
          <p:cNvSpPr txBox="1"/>
          <p:nvPr/>
        </p:nvSpPr>
        <p:spPr>
          <a:xfrm>
            <a:off x="11442701" y="5025231"/>
            <a:ext cx="26099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ضرورت پر مقام دوبارہ معلوم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9" name="Text: Prayer calculation method">
            <a:extLst>
              <a:ext uri="{FF2B5EF4-FFF2-40B4-BE49-F238E27FC236}">
                <a16:creationId xmlns:a16="http://schemas.microsoft.com/office/drawing/2014/main" id="{980AE437-D951-5E04-0422-B25EC06F6DFF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Prayer calculation method</a:t>
            </a:r>
          </a:p>
        </p:txBody>
      </p:sp>
      <p:sp>
        <p:nvSpPr>
          <p:cNvPr id="60" name="Urdu: نماز کے اوقات کے حساب کا طریقہ">
            <a:extLst>
              <a:ext uri="{FF2B5EF4-FFF2-40B4-BE49-F238E27FC236}">
                <a16:creationId xmlns:a16="http://schemas.microsoft.com/office/drawing/2014/main" id="{E2C8BF97-30BE-5EC8-9B26-C52E7302A27E}"/>
              </a:ext>
            </a:extLst>
          </p:cNvPr>
          <p:cNvSpPr txBox="1"/>
          <p:nvPr/>
        </p:nvSpPr>
        <p:spPr>
          <a:xfrm>
            <a:off x="11442700" y="5685631"/>
            <a:ext cx="26845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کے اوقات کے حساب کا طریقہ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1" name="Text: Asr calculation choice">
            <a:extLst>
              <a:ext uri="{FF2B5EF4-FFF2-40B4-BE49-F238E27FC236}">
                <a16:creationId xmlns:a16="http://schemas.microsoft.com/office/drawing/2014/main" id="{0A6F6337-031B-9EA9-6D50-7D40C17AAAA1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Asr calculation choice</a:t>
            </a:r>
          </a:p>
        </p:txBody>
      </p:sp>
      <p:sp>
        <p:nvSpPr>
          <p:cNvPr id="62" name="Urdu: عصر کے حساب کا انتخاب">
            <a:extLst>
              <a:ext uri="{FF2B5EF4-FFF2-40B4-BE49-F238E27FC236}">
                <a16:creationId xmlns:a16="http://schemas.microsoft.com/office/drawing/2014/main" id="{0C12175C-1287-0994-A405-2A3A13BA87AF}"/>
              </a:ext>
            </a:extLst>
          </p:cNvPr>
          <p:cNvSpPr txBox="1"/>
          <p:nvPr/>
        </p:nvSpPr>
        <p:spPr>
          <a:xfrm>
            <a:off x="11442701" y="6346031"/>
            <a:ext cx="20019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عصر کے حساب کا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3" name="Text: High-latitude rule">
            <a:extLst>
              <a:ext uri="{FF2B5EF4-FFF2-40B4-BE49-F238E27FC236}">
                <a16:creationId xmlns:a16="http://schemas.microsoft.com/office/drawing/2014/main" id="{67773E6D-2460-47F8-94AA-22569BD46ACA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High-latitude rule</a:t>
            </a:r>
          </a:p>
        </p:txBody>
      </p:sp>
      <p:sp>
        <p:nvSpPr>
          <p:cNvPr id="64" name="Urdu: بلند عرضِ بلد کے لیے طریقہ">
            <a:extLst>
              <a:ext uri="{FF2B5EF4-FFF2-40B4-BE49-F238E27FC236}">
                <a16:creationId xmlns:a16="http://schemas.microsoft.com/office/drawing/2014/main" id="{E49D51A9-41EB-8164-FB6E-7703C3E9F205}"/>
              </a:ext>
            </a:extLst>
          </p:cNvPr>
          <p:cNvSpPr txBox="1"/>
          <p:nvPr/>
        </p:nvSpPr>
        <p:spPr>
          <a:xfrm>
            <a:off x="11442701" y="7006431"/>
            <a:ext cx="20971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بلند عرضِ بلد کے لیے طریقہ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5" name="Text: Per-prayer minute adjustments">
            <a:extLst>
              <a:ext uri="{FF2B5EF4-FFF2-40B4-BE49-F238E27FC236}">
                <a16:creationId xmlns:a16="http://schemas.microsoft.com/office/drawing/2014/main" id="{5D49515C-7DC8-322E-71EA-B4F70B837A41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Per-prayer minute adjustments</a:t>
            </a:r>
          </a:p>
        </p:txBody>
      </p:sp>
      <p:sp>
        <p:nvSpPr>
          <p:cNvPr id="66" name="Urdu: ہر نماز کے وقت میں منٹوں کی تبدیلی">
            <a:extLst>
              <a:ext uri="{FF2B5EF4-FFF2-40B4-BE49-F238E27FC236}">
                <a16:creationId xmlns:a16="http://schemas.microsoft.com/office/drawing/2014/main" id="{B1BF2729-3FF6-760F-AE69-9C2B463442ED}"/>
              </a:ext>
            </a:extLst>
          </p:cNvPr>
          <p:cNvSpPr txBox="1"/>
          <p:nvPr/>
        </p:nvSpPr>
        <p:spPr>
          <a:xfrm>
            <a:off x="11442700" y="7666831"/>
            <a:ext cx="25956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نماز کے وقت میں منٹوں کی تبدیلی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7" name="Text: Local Islamic date correction">
            <a:extLst>
              <a:ext uri="{FF2B5EF4-FFF2-40B4-BE49-F238E27FC236}">
                <a16:creationId xmlns:a16="http://schemas.microsoft.com/office/drawing/2014/main" id="{61F403C9-564D-DD81-08D7-0EC6AF0448A2}"/>
              </a:ext>
            </a:extLst>
          </p:cNvPr>
          <p:cNvSpPr txBox="1"/>
          <p:nvPr/>
        </p:nvSpPr>
        <p:spPr>
          <a:xfrm>
            <a:off x="11442700" y="8051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Local Islamic date correction</a:t>
            </a:r>
          </a:p>
        </p:txBody>
      </p:sp>
      <p:sp>
        <p:nvSpPr>
          <p:cNvPr id="68" name="Urdu: مقامی اسلامی تاریخ درست کریں">
            <a:extLst>
              <a:ext uri="{FF2B5EF4-FFF2-40B4-BE49-F238E27FC236}">
                <a16:creationId xmlns:a16="http://schemas.microsoft.com/office/drawing/2014/main" id="{E2C688AF-CC5C-3ED3-D0BA-B339B9BF0BC0}"/>
              </a:ext>
            </a:extLst>
          </p:cNvPr>
          <p:cNvSpPr txBox="1"/>
          <p:nvPr/>
        </p:nvSpPr>
        <p:spPr>
          <a:xfrm>
            <a:off x="11442700" y="8327231"/>
            <a:ext cx="24749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مقامی اسلامی تاریخ درست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69" name="Text: Show or hide weather on Today">
            <a:extLst>
              <a:ext uri="{FF2B5EF4-FFF2-40B4-BE49-F238E27FC236}">
                <a16:creationId xmlns:a16="http://schemas.microsoft.com/office/drawing/2014/main" id="{593B5224-3792-94BF-E490-BB165D4EE6E5}"/>
              </a:ext>
            </a:extLst>
          </p:cNvPr>
          <p:cNvSpPr txBox="1"/>
          <p:nvPr/>
        </p:nvSpPr>
        <p:spPr>
          <a:xfrm>
            <a:off x="11442700" y="8712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Show or hide weather on Today</a:t>
            </a:r>
          </a:p>
        </p:txBody>
      </p:sp>
      <p:sp>
        <p:nvSpPr>
          <p:cNvPr id="70" name="Urdu: آج کے صفحے پر موسم دکھائیں یا چھپائیں">
            <a:extLst>
              <a:ext uri="{FF2B5EF4-FFF2-40B4-BE49-F238E27FC236}">
                <a16:creationId xmlns:a16="http://schemas.microsoft.com/office/drawing/2014/main" id="{F672E6A1-4CE6-2FD1-E929-39E3C3528680}"/>
              </a:ext>
            </a:extLst>
          </p:cNvPr>
          <p:cNvSpPr txBox="1"/>
          <p:nvPr/>
        </p:nvSpPr>
        <p:spPr>
          <a:xfrm>
            <a:off x="11442700" y="8987631"/>
            <a:ext cx="28559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آج کے صفحے پر موسم دکھائیں یا چھپائیں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1" name="Text: Weather uses the phone’s temperature units">
            <a:extLst>
              <a:ext uri="{FF2B5EF4-FFF2-40B4-BE49-F238E27FC236}">
                <a16:creationId xmlns:a16="http://schemas.microsoft.com/office/drawing/2014/main" id="{8DCA1DC1-075C-9AB7-B17A-6FC543804415}"/>
              </a:ext>
            </a:extLst>
          </p:cNvPr>
          <p:cNvSpPr txBox="1"/>
          <p:nvPr/>
        </p:nvSpPr>
        <p:spPr>
          <a:xfrm>
            <a:off x="11442700" y="9372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Weather uses the phone’s temperature units</a:t>
            </a:r>
          </a:p>
        </p:txBody>
      </p:sp>
      <p:sp>
        <p:nvSpPr>
          <p:cNvPr id="72" name="Urdu: موسم کے لیے فون کی درجہ حرارت کی اکائی">
            <a:extLst>
              <a:ext uri="{FF2B5EF4-FFF2-40B4-BE49-F238E27FC236}">
                <a16:creationId xmlns:a16="http://schemas.microsoft.com/office/drawing/2014/main" id="{4329D982-7E8C-69F4-8985-B11A99AC0425}"/>
              </a:ext>
            </a:extLst>
          </p:cNvPr>
          <p:cNvSpPr txBox="1"/>
          <p:nvPr/>
        </p:nvSpPr>
        <p:spPr>
          <a:xfrm>
            <a:off x="11442701" y="9648031"/>
            <a:ext cx="32195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موسم کے لیے فون کی درجہ حرارت کی اکائی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73" name="Text: SILSILA NAQSHBANDIA OWAISIAH">
            <a:extLst>
              <a:ext uri="{FF2B5EF4-FFF2-40B4-BE49-F238E27FC236}">
                <a16:creationId xmlns:a16="http://schemas.microsoft.com/office/drawing/2014/main" id="{15476844-7BC6-D5B9-E7E3-BB54F37DFF41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74" name="Text: App map">
            <a:extLst>
              <a:ext uri="{FF2B5EF4-FFF2-40B4-BE49-F238E27FC236}">
                <a16:creationId xmlns:a16="http://schemas.microsoft.com/office/drawing/2014/main" id="{D1CABCCC-E0CE-FF9B-97CA-C7E6D5B73F84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75" name="Text: All features">
            <a:extLst>
              <a:ext uri="{FF2B5EF4-FFF2-40B4-BE49-F238E27FC236}">
                <a16:creationId xmlns:a16="http://schemas.microsoft.com/office/drawing/2014/main" id="{085BA9A6-B6D7-3AEA-561A-EFE40F97FA2A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76" name="Text: 33 / 35">
            <a:extLst>
              <a:ext uri="{FF2B5EF4-FFF2-40B4-BE49-F238E27FC236}">
                <a16:creationId xmlns:a16="http://schemas.microsoft.com/office/drawing/2014/main" id="{C289EC11-8610-21C0-CB4E-270FD822836F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33 / 35</a:t>
            </a:r>
          </a:p>
        </p:txBody>
      </p:sp>
      <p:sp>
        <p:nvSpPr>
          <p:cNvPr id="77" name="Text: ‹">
            <a:extLst>
              <a:ext uri="{FF2B5EF4-FFF2-40B4-BE49-F238E27FC236}">
                <a16:creationId xmlns:a16="http://schemas.microsoft.com/office/drawing/2014/main" id="{991CC015-D9A3-DA2D-1A0B-F5A69B751210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78" name="Text: ›">
            <a:extLst>
              <a:ext uri="{FF2B5EF4-FFF2-40B4-BE49-F238E27FC236}">
                <a16:creationId xmlns:a16="http://schemas.microsoft.com/office/drawing/2014/main" id="{14651DAF-C5CD-9F8A-9574-FC0B7D9AD833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79" name="Explore: screen=appearance-en">
            <a:hlinkClick r:id="rId4"/>
            <a:extLst>
              <a:ext uri="{FF2B5EF4-FFF2-40B4-BE49-F238E27FC236}">
                <a16:creationId xmlns:a16="http://schemas.microsoft.com/office/drawing/2014/main" id="{118F59D1-7D0E-3A86-AE14-C742647A484C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Explore: screen=location-en">
            <a:hlinkClick r:id="rId5"/>
            <a:extLst>
              <a:ext uri="{FF2B5EF4-FFF2-40B4-BE49-F238E27FC236}">
                <a16:creationId xmlns:a16="http://schemas.microsoft.com/office/drawing/2014/main" id="{2EBE0ED4-AD7D-18FC-8B3D-5CBD327CAA05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Navigate: architecture">
            <a:hlinkClick r:id="rId6" action="ppaction://hlinksldjump"/>
            <a:extLst>
              <a:ext uri="{FF2B5EF4-FFF2-40B4-BE49-F238E27FC236}">
                <a16:creationId xmlns:a16="http://schemas.microsoft.com/office/drawing/2014/main" id="{53EF2EDF-CBCC-F0D5-FA61-96A5276692E0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xplore: features">
            <a:hlinkClick r:id="rId7"/>
            <a:extLst>
              <a:ext uri="{FF2B5EF4-FFF2-40B4-BE49-F238E27FC236}">
                <a16:creationId xmlns:a16="http://schemas.microsoft.com/office/drawing/2014/main" id="{EF8DAB0B-FEA6-FF1B-62F8-AC5E5E0FEC12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Navigate: tree-11">
            <a:hlinkClick r:id="rId8" action="ppaction://hlinksldjump"/>
            <a:extLst>
              <a:ext uri="{FF2B5EF4-FFF2-40B4-BE49-F238E27FC236}">
                <a16:creationId xmlns:a16="http://schemas.microsoft.com/office/drawing/2014/main" id="{072A9559-6604-56E1-F8BD-220BAA87B363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Navigate: tree-13">
            <a:hlinkClick r:id="rId9" action="ppaction://hlinksldjump"/>
            <a:extLst>
              <a:ext uri="{FF2B5EF4-FFF2-40B4-BE49-F238E27FC236}">
                <a16:creationId xmlns:a16="http://schemas.microsoft.com/office/drawing/2014/main" id="{AF15855B-6D02-FD08-5194-196E6418584B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2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911D6FDA-2EDE-BECC-8DE1-B808725289A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C34F9CFA-8407-3D74-A195-922DF1651946}"/>
              </a:ext>
            </a:extLst>
          </p:cNvPr>
          <p:cNvCxnSpPr/>
          <p:nvPr/>
        </p:nvCxnSpPr>
        <p:spPr>
          <a:xfrm>
            <a:off x="1206500" y="3175000"/>
            <a:ext cx="0" cy="3048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2E96FD6E-ACF3-5E7D-311B-3555D71E2F31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4A9AC5B4-BBAF-C258-C3CB-F59160344C4C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70F6104B-BC1A-13B6-C1A7-F2FD63993BAE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54D901CE-D1FF-5835-F0E3-54BFEFDF8044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A9A0A2D7-4FE5-3654-9E58-BFDB9B5C9772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6E46128E-4AD7-36F9-8E39-B078F17BBAA7}"/>
              </a:ext>
            </a:extLst>
          </p:cNvPr>
          <p:cNvCxnSpPr/>
          <p:nvPr/>
        </p:nvCxnSpPr>
        <p:spPr>
          <a:xfrm>
            <a:off x="11112500" y="3175000"/>
            <a:ext cx="0" cy="30480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B76B87DD-6EFA-99B4-440E-B0924F1FA90D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2261EE18-59D6-AA9B-846B-BA18B7C0559C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B0ACA392-7E71-0655-92C6-C1C7996AB560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A066A973-3514-990A-309F-AF2C4BED7A7C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E71026C1-4270-E4DB-F24A-E71B22251D19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: DARUL IRFAN">
            <a:extLst>
              <a:ext uri="{FF2B5EF4-FFF2-40B4-BE49-F238E27FC236}">
                <a16:creationId xmlns:a16="http://schemas.microsoft.com/office/drawing/2014/main" id="{38D7DB17-3F65-1DB7-2FEE-9FF5C6A67CE6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17" name="Text: FEATURE ARCHITECTURE">
            <a:extLst>
              <a:ext uri="{FF2B5EF4-FFF2-40B4-BE49-F238E27FC236}">
                <a16:creationId xmlns:a16="http://schemas.microsoft.com/office/drawing/2014/main" id="{0BC24139-6B1D-C769-43F2-21B26BA4B398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18" name="Text: Darul Irfan / Reminders">
            <a:extLst>
              <a:ext uri="{FF2B5EF4-FFF2-40B4-BE49-F238E27FC236}">
                <a16:creationId xmlns:a16="http://schemas.microsoft.com/office/drawing/2014/main" id="{EFDD79FB-6E11-39AF-5E83-D75360026846}"/>
              </a:ext>
            </a:extLst>
          </p:cNvPr>
          <p:cNvSpPr txBox="1"/>
          <p:nvPr/>
        </p:nvSpPr>
        <p:spPr>
          <a:xfrm>
            <a:off x="965200" y="1295400"/>
            <a:ext cx="4761611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Reminders</a:t>
            </a:r>
          </a:p>
        </p:txBody>
      </p:sp>
      <p:sp>
        <p:nvSpPr>
          <p:cNvPr id="19" name="Urdu: یاددہانیاں">
            <a:extLst>
              <a:ext uri="{FF2B5EF4-FFF2-40B4-BE49-F238E27FC236}">
                <a16:creationId xmlns:a16="http://schemas.microsoft.com/office/drawing/2014/main" id="{1EB92F9B-2621-82AA-B8EB-867D84BFE375}"/>
              </a:ext>
            </a:extLst>
          </p:cNvPr>
          <p:cNvSpPr txBox="1"/>
          <p:nvPr/>
        </p:nvSpPr>
        <p:spPr>
          <a:xfrm>
            <a:off x="965200" y="1943100"/>
            <a:ext cx="1116076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یاددہانیاں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0" name="Text: Reminders">
            <a:extLst>
              <a:ext uri="{FF2B5EF4-FFF2-40B4-BE49-F238E27FC236}">
                <a16:creationId xmlns:a16="http://schemas.microsoft.com/office/drawing/2014/main" id="{1031CA7E-3168-AB1F-A138-95F2E8A9FDD6}"/>
              </a:ext>
            </a:extLst>
          </p:cNvPr>
          <p:cNvSpPr txBox="1"/>
          <p:nvPr/>
        </p:nvSpPr>
        <p:spPr>
          <a:xfrm>
            <a:off x="1079500" y="2654300"/>
            <a:ext cx="166217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Reminders</a:t>
            </a:r>
          </a:p>
        </p:txBody>
      </p:sp>
      <p:sp>
        <p:nvSpPr>
          <p:cNvPr id="21" name="Urdu: یاددہانیاں">
            <a:extLst>
              <a:ext uri="{FF2B5EF4-FFF2-40B4-BE49-F238E27FC236}">
                <a16:creationId xmlns:a16="http://schemas.microsoft.com/office/drawing/2014/main" id="{5003145B-F55A-80B9-846C-2E74BCC231AC}"/>
              </a:ext>
            </a:extLst>
          </p:cNvPr>
          <p:cNvSpPr txBox="1"/>
          <p:nvPr/>
        </p:nvSpPr>
        <p:spPr>
          <a:xfrm>
            <a:off x="2920802" y="2724150"/>
            <a:ext cx="8716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یاددہانیاں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2" name="Text: ↗">
            <a:extLst>
              <a:ext uri="{FF2B5EF4-FFF2-40B4-BE49-F238E27FC236}">
                <a16:creationId xmlns:a16="http://schemas.microsoft.com/office/drawing/2014/main" id="{1F93A95B-9154-075D-AAA1-84585862C9E8}"/>
              </a:ext>
            </a:extLst>
          </p:cNvPr>
          <p:cNvSpPr txBox="1"/>
          <p:nvPr/>
        </p:nvSpPr>
        <p:spPr>
          <a:xfrm>
            <a:off x="9085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23" name="Text: Enable each prayer’s reminder">
            <a:extLst>
              <a:ext uri="{FF2B5EF4-FFF2-40B4-BE49-F238E27FC236}">
                <a16:creationId xmlns:a16="http://schemas.microsoft.com/office/drawing/2014/main" id="{7796DB4C-C85F-5DB4-18E7-1A04F538BFEE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Enable each prayer’s reminder</a:t>
            </a:r>
          </a:p>
        </p:txBody>
      </p:sp>
      <p:sp>
        <p:nvSpPr>
          <p:cNvPr id="24" name="Urdu: ہر نماز کی یاددہانی منتخب کریں">
            <a:extLst>
              <a:ext uri="{FF2B5EF4-FFF2-40B4-BE49-F238E27FC236}">
                <a16:creationId xmlns:a16="http://schemas.microsoft.com/office/drawing/2014/main" id="{A45FCEA5-7E01-D1B7-9B2F-B47B77971172}"/>
              </a:ext>
            </a:extLst>
          </p:cNvPr>
          <p:cNvSpPr txBox="1"/>
          <p:nvPr/>
        </p:nvSpPr>
        <p:spPr>
          <a:xfrm>
            <a:off x="1536700" y="3704431"/>
            <a:ext cx="21114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نماز کی یاددہانی منتخب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5" name="Text: Choose and preview the alert sound">
            <a:extLst>
              <a:ext uri="{FF2B5EF4-FFF2-40B4-BE49-F238E27FC236}">
                <a16:creationId xmlns:a16="http://schemas.microsoft.com/office/drawing/2014/main" id="{28AD4C90-4D67-8AF4-6407-A328E19C8526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Choose and preview the alert sound</a:t>
            </a:r>
          </a:p>
        </p:txBody>
      </p:sp>
      <p:sp>
        <p:nvSpPr>
          <p:cNvPr id="26" name="Urdu: اطلاع کی آواز منتخب کر کے سنیں">
            <a:extLst>
              <a:ext uri="{FF2B5EF4-FFF2-40B4-BE49-F238E27FC236}">
                <a16:creationId xmlns:a16="http://schemas.microsoft.com/office/drawing/2014/main" id="{3BEE4E48-3E15-C0F0-C8C7-01921A12E861}"/>
              </a:ext>
            </a:extLst>
          </p:cNvPr>
          <p:cNvSpPr txBox="1"/>
          <p:nvPr/>
        </p:nvSpPr>
        <p:spPr>
          <a:xfrm>
            <a:off x="1536700" y="4364831"/>
            <a:ext cx="2511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اطلاع کی آواز منتخب کر کے سنیں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7" name="Text: Full Azan and Fajr Azan preview">
            <a:extLst>
              <a:ext uri="{FF2B5EF4-FFF2-40B4-BE49-F238E27FC236}">
                <a16:creationId xmlns:a16="http://schemas.microsoft.com/office/drawing/2014/main" id="{C75CB3C0-A0BC-2FFB-7F77-BAD96DEDADC1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Full Azan and Fajr Azan preview</a:t>
            </a:r>
          </a:p>
        </p:txBody>
      </p:sp>
      <p:sp>
        <p:nvSpPr>
          <p:cNvPr id="28" name="Urdu: مکمل اذان اور فجر کی اذان سنیں">
            <a:extLst>
              <a:ext uri="{FF2B5EF4-FFF2-40B4-BE49-F238E27FC236}">
                <a16:creationId xmlns:a16="http://schemas.microsoft.com/office/drawing/2014/main" id="{40D52AA7-8919-7D89-DE6E-F15F488284FD}"/>
              </a:ext>
            </a:extLst>
          </p:cNvPr>
          <p:cNvSpPr txBox="1"/>
          <p:nvPr/>
        </p:nvSpPr>
        <p:spPr>
          <a:xfrm>
            <a:off x="1536700" y="5025231"/>
            <a:ext cx="2384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مکمل اذان اور فجر کی اذان سنیں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9" name="Text: Pre-prayer reminder time">
            <a:extLst>
              <a:ext uri="{FF2B5EF4-FFF2-40B4-BE49-F238E27FC236}">
                <a16:creationId xmlns:a16="http://schemas.microsoft.com/office/drawing/2014/main" id="{217E1C70-5B87-7D01-79C8-D17F93003E27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Pre-prayer reminder time</a:t>
            </a:r>
          </a:p>
        </p:txBody>
      </p:sp>
      <p:sp>
        <p:nvSpPr>
          <p:cNvPr id="30" name="Urdu: نماز سے پہلے یاددہانی کا وقت">
            <a:extLst>
              <a:ext uri="{FF2B5EF4-FFF2-40B4-BE49-F238E27FC236}">
                <a16:creationId xmlns:a16="http://schemas.microsoft.com/office/drawing/2014/main" id="{62A42FC8-4D47-A1FC-6508-CCE3013AB543}"/>
              </a:ext>
            </a:extLst>
          </p:cNvPr>
          <p:cNvSpPr txBox="1"/>
          <p:nvPr/>
        </p:nvSpPr>
        <p:spPr>
          <a:xfrm>
            <a:off x="1536701" y="5685631"/>
            <a:ext cx="20527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نماز سے پہلے یاددہانی کا وقت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1" name="Text: Iqamah reminder delay">
            <a:extLst>
              <a:ext uri="{FF2B5EF4-FFF2-40B4-BE49-F238E27FC236}">
                <a16:creationId xmlns:a16="http://schemas.microsoft.com/office/drawing/2014/main" id="{07FDC8F8-1D5A-386B-A124-D58CD68A34CB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Iqamah reminder delay</a:t>
            </a:r>
          </a:p>
        </p:txBody>
      </p:sp>
      <p:sp>
        <p:nvSpPr>
          <p:cNvPr id="32" name="Urdu: اقامت کی یاددہانی کا وقفہ">
            <a:extLst>
              <a:ext uri="{FF2B5EF4-FFF2-40B4-BE49-F238E27FC236}">
                <a16:creationId xmlns:a16="http://schemas.microsoft.com/office/drawing/2014/main" id="{C2B25678-C9CF-AEA9-5BD4-656E7D8BF713}"/>
              </a:ext>
            </a:extLst>
          </p:cNvPr>
          <p:cNvSpPr txBox="1"/>
          <p:nvPr/>
        </p:nvSpPr>
        <p:spPr>
          <a:xfrm>
            <a:off x="1536700" y="6346031"/>
            <a:ext cx="17875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اقامت کی یاددہانی کا وقفہ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3" name="Text: Reminders">
            <a:extLst>
              <a:ext uri="{FF2B5EF4-FFF2-40B4-BE49-F238E27FC236}">
                <a16:creationId xmlns:a16="http://schemas.microsoft.com/office/drawing/2014/main" id="{97057D18-6CB6-E4E6-A181-D3A2E9F6F183}"/>
              </a:ext>
            </a:extLst>
          </p:cNvPr>
          <p:cNvSpPr txBox="1"/>
          <p:nvPr/>
        </p:nvSpPr>
        <p:spPr>
          <a:xfrm>
            <a:off x="10985500" y="2654300"/>
            <a:ext cx="1662176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Reminders</a:t>
            </a:r>
          </a:p>
        </p:txBody>
      </p:sp>
      <p:sp>
        <p:nvSpPr>
          <p:cNvPr id="34" name="Urdu: یاددہانیاں">
            <a:extLst>
              <a:ext uri="{FF2B5EF4-FFF2-40B4-BE49-F238E27FC236}">
                <a16:creationId xmlns:a16="http://schemas.microsoft.com/office/drawing/2014/main" id="{63536EC6-53C5-77FE-6E9E-ED4694BFE892}"/>
              </a:ext>
            </a:extLst>
          </p:cNvPr>
          <p:cNvSpPr txBox="1"/>
          <p:nvPr/>
        </p:nvSpPr>
        <p:spPr>
          <a:xfrm>
            <a:off x="12826802" y="2724150"/>
            <a:ext cx="871601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یاددہانیاں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5" name="Text: ↗">
            <a:extLst>
              <a:ext uri="{FF2B5EF4-FFF2-40B4-BE49-F238E27FC236}">
                <a16:creationId xmlns:a16="http://schemas.microsoft.com/office/drawing/2014/main" id="{B7DEF81F-9A48-A90A-B1E5-0AD5F12B7BCD}"/>
              </a:ext>
            </a:extLst>
          </p:cNvPr>
          <p:cNvSpPr txBox="1"/>
          <p:nvPr/>
        </p:nvSpPr>
        <p:spPr>
          <a:xfrm>
            <a:off x="18991858" y="2667000"/>
            <a:ext cx="358839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880"/>
              </a:lnSpc>
            </a:pPr>
            <a:r>
              <a:rPr lang="en-US" sz="2400">
                <a:solidFill>
                  <a:srgbClr val="AD8C3E"/>
                </a:solidFill>
                <a:latin typeface="Segoe UI" panose="020B0502040204020203" pitchFamily="34" charset="0"/>
              </a:rPr>
              <a:t>↗</a:t>
            </a:r>
          </a:p>
        </p:txBody>
      </p:sp>
      <p:sp>
        <p:nvSpPr>
          <p:cNvPr id="36" name="Text: Two personal Zikr reminders">
            <a:extLst>
              <a:ext uri="{FF2B5EF4-FFF2-40B4-BE49-F238E27FC236}">
                <a16:creationId xmlns:a16="http://schemas.microsoft.com/office/drawing/2014/main" id="{1B938210-5644-2933-B496-28EEE5D4DA6C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Two personal Zikr reminders</a:t>
            </a:r>
          </a:p>
        </p:txBody>
      </p:sp>
      <p:sp>
        <p:nvSpPr>
          <p:cNvPr id="37" name="Urdu: ذاتی ذکر کی دو یاددہانیاں">
            <a:extLst>
              <a:ext uri="{FF2B5EF4-FFF2-40B4-BE49-F238E27FC236}">
                <a16:creationId xmlns:a16="http://schemas.microsoft.com/office/drawing/2014/main" id="{51CC1AB9-C34A-BAB2-57C9-13EAFC39B16A}"/>
              </a:ext>
            </a:extLst>
          </p:cNvPr>
          <p:cNvSpPr txBox="1"/>
          <p:nvPr/>
        </p:nvSpPr>
        <p:spPr>
          <a:xfrm>
            <a:off x="11442700" y="3704431"/>
            <a:ext cx="16859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ذاتی ذکر کی دو یاددہانیاں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Live Zikr and broadcast notices">
            <a:extLst>
              <a:ext uri="{FF2B5EF4-FFF2-40B4-BE49-F238E27FC236}">
                <a16:creationId xmlns:a16="http://schemas.microsoft.com/office/drawing/2014/main" id="{E8EA0EFA-A1EC-9C48-4040-ACFC9D640565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Live Zikr and broadcast notices</a:t>
            </a:r>
          </a:p>
        </p:txBody>
      </p:sp>
      <p:sp>
        <p:nvSpPr>
          <p:cNvPr id="39" name="Urdu: لائیو ذکر اور نشریات کی اطلاع">
            <a:extLst>
              <a:ext uri="{FF2B5EF4-FFF2-40B4-BE49-F238E27FC236}">
                <a16:creationId xmlns:a16="http://schemas.microsoft.com/office/drawing/2014/main" id="{8934F170-DB6B-F60B-2E0A-637EC989636A}"/>
              </a:ext>
            </a:extLst>
          </p:cNvPr>
          <p:cNvSpPr txBox="1"/>
          <p:nvPr/>
        </p:nvSpPr>
        <p:spPr>
          <a:xfrm>
            <a:off x="11442700" y="4364831"/>
            <a:ext cx="22019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ذکر اور نشریات کی اطلاع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Announcements and event notices">
            <a:extLst>
              <a:ext uri="{FF2B5EF4-FFF2-40B4-BE49-F238E27FC236}">
                <a16:creationId xmlns:a16="http://schemas.microsoft.com/office/drawing/2014/main" id="{758FB871-8861-8A0E-A281-3FC3F5F1E19D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Announcements and event notices</a:t>
            </a:r>
          </a:p>
        </p:txBody>
      </p:sp>
      <p:sp>
        <p:nvSpPr>
          <p:cNvPr id="41" name="Urdu: اعلانات اور تقریبات کی اطلاع">
            <a:extLst>
              <a:ext uri="{FF2B5EF4-FFF2-40B4-BE49-F238E27FC236}">
                <a16:creationId xmlns:a16="http://schemas.microsoft.com/office/drawing/2014/main" id="{F84D7990-ACAD-C151-0694-38261F8CFD3F}"/>
              </a:ext>
            </a:extLst>
          </p:cNvPr>
          <p:cNvSpPr txBox="1"/>
          <p:nvPr/>
        </p:nvSpPr>
        <p:spPr>
          <a:xfrm>
            <a:off x="11442700" y="5025231"/>
            <a:ext cx="23670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اعلانات اور تقریبات کی اطلاع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Notification centre and test reminder">
            <a:extLst>
              <a:ext uri="{FF2B5EF4-FFF2-40B4-BE49-F238E27FC236}">
                <a16:creationId xmlns:a16="http://schemas.microsoft.com/office/drawing/2014/main" id="{B378E30E-08CA-7623-85E0-7C224386F61A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Notification centre and test reminder</a:t>
            </a:r>
          </a:p>
        </p:txBody>
      </p:sp>
      <p:sp>
        <p:nvSpPr>
          <p:cNvPr id="43" name="Urdu: اطلاعات کا صفحہ اور ٹیسٹ یاددہانی">
            <a:extLst>
              <a:ext uri="{FF2B5EF4-FFF2-40B4-BE49-F238E27FC236}">
                <a16:creationId xmlns:a16="http://schemas.microsoft.com/office/drawing/2014/main" id="{B8B5204A-2AB8-C796-3DF4-4FBCADB18182}"/>
              </a:ext>
            </a:extLst>
          </p:cNvPr>
          <p:cNvSpPr txBox="1"/>
          <p:nvPr/>
        </p:nvSpPr>
        <p:spPr>
          <a:xfrm>
            <a:off x="11442700" y="5685631"/>
            <a:ext cx="25368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اطلاعات کا صفحہ اور ٹیسٹ یاددہانی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Permission and lock-screen options">
            <a:extLst>
              <a:ext uri="{FF2B5EF4-FFF2-40B4-BE49-F238E27FC236}">
                <a16:creationId xmlns:a16="http://schemas.microsoft.com/office/drawing/2014/main" id="{FBFCA85A-7736-15E4-7941-2636DFEC0B37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Permission and lock-screen options</a:t>
            </a:r>
          </a:p>
        </p:txBody>
      </p:sp>
      <p:sp>
        <p:nvSpPr>
          <p:cNvPr id="45" name="Urdu: اجازت اور لاک اسکرین کے انتخاب">
            <a:extLst>
              <a:ext uri="{FF2B5EF4-FFF2-40B4-BE49-F238E27FC236}">
                <a16:creationId xmlns:a16="http://schemas.microsoft.com/office/drawing/2014/main" id="{A7CA91E6-7A76-B4F2-D7DF-A57C6134E780}"/>
              </a:ext>
            </a:extLst>
          </p:cNvPr>
          <p:cNvSpPr txBox="1"/>
          <p:nvPr/>
        </p:nvSpPr>
        <p:spPr>
          <a:xfrm>
            <a:off x="11442700" y="6346031"/>
            <a:ext cx="28242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اجازت اور لاک اسکرین کے انتخاب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SILSILA NAQSHBANDIA OWAISIAH">
            <a:extLst>
              <a:ext uri="{FF2B5EF4-FFF2-40B4-BE49-F238E27FC236}">
                <a16:creationId xmlns:a16="http://schemas.microsoft.com/office/drawing/2014/main" id="{B592B6C8-DD3C-8C5F-810F-FFE3763411E5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47" name="Text: App map">
            <a:extLst>
              <a:ext uri="{FF2B5EF4-FFF2-40B4-BE49-F238E27FC236}">
                <a16:creationId xmlns:a16="http://schemas.microsoft.com/office/drawing/2014/main" id="{CD93FD26-560E-616A-8887-807584FE9576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48" name="Text: All features">
            <a:extLst>
              <a:ext uri="{FF2B5EF4-FFF2-40B4-BE49-F238E27FC236}">
                <a16:creationId xmlns:a16="http://schemas.microsoft.com/office/drawing/2014/main" id="{FDF0AFBD-C27F-8B39-68BB-365CAD0B1306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49" name="Text: 34 / 35">
            <a:extLst>
              <a:ext uri="{FF2B5EF4-FFF2-40B4-BE49-F238E27FC236}">
                <a16:creationId xmlns:a16="http://schemas.microsoft.com/office/drawing/2014/main" id="{4319DD71-36BF-9899-2B32-99A21B1BF239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34 / 35</a:t>
            </a:r>
          </a:p>
        </p:txBody>
      </p:sp>
      <p:sp>
        <p:nvSpPr>
          <p:cNvPr id="50" name="Text: ‹">
            <a:extLst>
              <a:ext uri="{FF2B5EF4-FFF2-40B4-BE49-F238E27FC236}">
                <a16:creationId xmlns:a16="http://schemas.microsoft.com/office/drawing/2014/main" id="{B12AF73F-9575-7BC2-833E-E963350040E6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51" name="Text: ›">
            <a:extLst>
              <a:ext uri="{FF2B5EF4-FFF2-40B4-BE49-F238E27FC236}">
                <a16:creationId xmlns:a16="http://schemas.microsoft.com/office/drawing/2014/main" id="{11E539CC-D93D-A58D-3386-FC64AA157BE2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52" name="Explore: screen=notifications-en">
            <a:hlinkClick r:id="rId4"/>
            <a:extLst>
              <a:ext uri="{FF2B5EF4-FFF2-40B4-BE49-F238E27FC236}">
                <a16:creationId xmlns:a16="http://schemas.microsoft.com/office/drawing/2014/main" id="{E5331A96-E3AE-468C-8E65-75AD58886B27}"/>
              </a:ext>
            </a:extLst>
          </p:cNvPr>
          <p:cNvSpPr/>
          <p:nvPr/>
        </p:nvSpPr>
        <p:spPr>
          <a:xfrm>
            <a:off x="1079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Explore: screen=notifications-en">
            <a:hlinkClick r:id="rId4"/>
            <a:extLst>
              <a:ext uri="{FF2B5EF4-FFF2-40B4-BE49-F238E27FC236}">
                <a16:creationId xmlns:a16="http://schemas.microsoft.com/office/drawing/2014/main" id="{5372F15A-E9C2-4E8A-F4BC-71DEA49CB79F}"/>
              </a:ext>
            </a:extLst>
          </p:cNvPr>
          <p:cNvSpPr/>
          <p:nvPr/>
        </p:nvSpPr>
        <p:spPr>
          <a:xfrm>
            <a:off x="10985500" y="2578100"/>
            <a:ext cx="8318500" cy="6985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Navigate: architecture">
            <a:hlinkClick r:id="rId5" action="ppaction://hlinksldjump"/>
            <a:extLst>
              <a:ext uri="{FF2B5EF4-FFF2-40B4-BE49-F238E27FC236}">
                <a16:creationId xmlns:a16="http://schemas.microsoft.com/office/drawing/2014/main" id="{E0CF0F4E-A6BA-E792-0AE7-2F3DC8078AA2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Explore: features">
            <a:hlinkClick r:id="rId6"/>
            <a:extLst>
              <a:ext uri="{FF2B5EF4-FFF2-40B4-BE49-F238E27FC236}">
                <a16:creationId xmlns:a16="http://schemas.microsoft.com/office/drawing/2014/main" id="{13146621-A416-071E-BE05-BB486D04E27D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Navigate: tree-12">
            <a:hlinkClick r:id="rId7" action="ppaction://hlinksldjump"/>
            <a:extLst>
              <a:ext uri="{FF2B5EF4-FFF2-40B4-BE49-F238E27FC236}">
                <a16:creationId xmlns:a16="http://schemas.microsoft.com/office/drawing/2014/main" id="{E261C78A-3E17-A7C6-89D4-940C99D0B685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Navigate: tree-14">
            <a:hlinkClick r:id="rId8" action="ppaction://hlinksldjump"/>
            <a:extLst>
              <a:ext uri="{FF2B5EF4-FFF2-40B4-BE49-F238E27FC236}">
                <a16:creationId xmlns:a16="http://schemas.microsoft.com/office/drawing/2014/main" id="{5C5832C0-0F70-0645-29B9-B5849B569664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659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ee-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riginal brand artwork and presentation backdrop">
            <a:extLst>
              <a:ext uri="{FF2B5EF4-FFF2-40B4-BE49-F238E27FC236}">
                <a16:creationId xmlns:a16="http://schemas.microsoft.com/office/drawing/2014/main" id="{79856E14-CE67-8DFB-334D-B6086121A00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320000" cy="11430000"/>
          </a:xfrm>
          <a:prstGeom prst="rect">
            <a:avLst/>
          </a:prstGeom>
        </p:spPr>
      </p:pic>
      <p:cxnSp>
        <p:nvCxnSpPr>
          <p:cNvPr id="4" name="Editable architecture connector">
            <a:extLst>
              <a:ext uri="{FF2B5EF4-FFF2-40B4-BE49-F238E27FC236}">
                <a16:creationId xmlns:a16="http://schemas.microsoft.com/office/drawing/2014/main" id="{6093433C-A111-1BA5-EC6F-27BEB1EBE0B6}"/>
              </a:ext>
            </a:extLst>
          </p:cNvPr>
          <p:cNvCxnSpPr/>
          <p:nvPr/>
        </p:nvCxnSpPr>
        <p:spPr>
          <a:xfrm>
            <a:off x="1206500" y="3175000"/>
            <a:ext cx="0" cy="43688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architecture connector">
            <a:extLst>
              <a:ext uri="{FF2B5EF4-FFF2-40B4-BE49-F238E27FC236}">
                <a16:creationId xmlns:a16="http://schemas.microsoft.com/office/drawing/2014/main" id="{A8FD597A-D455-2B54-1713-4B3447176D38}"/>
              </a:ext>
            </a:extLst>
          </p:cNvPr>
          <p:cNvCxnSpPr/>
          <p:nvPr/>
        </p:nvCxnSpPr>
        <p:spPr>
          <a:xfrm>
            <a:off x="1206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ditable architecture connector">
            <a:extLst>
              <a:ext uri="{FF2B5EF4-FFF2-40B4-BE49-F238E27FC236}">
                <a16:creationId xmlns:a16="http://schemas.microsoft.com/office/drawing/2014/main" id="{58B7B002-71D4-A0E3-550C-86E250A9EC23}"/>
              </a:ext>
            </a:extLst>
          </p:cNvPr>
          <p:cNvCxnSpPr/>
          <p:nvPr/>
        </p:nvCxnSpPr>
        <p:spPr>
          <a:xfrm>
            <a:off x="1206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ditable architecture connector">
            <a:extLst>
              <a:ext uri="{FF2B5EF4-FFF2-40B4-BE49-F238E27FC236}">
                <a16:creationId xmlns:a16="http://schemas.microsoft.com/office/drawing/2014/main" id="{74D01F5C-F13F-CD91-A9D0-939AD8DC52A4}"/>
              </a:ext>
            </a:extLst>
          </p:cNvPr>
          <p:cNvCxnSpPr/>
          <p:nvPr/>
        </p:nvCxnSpPr>
        <p:spPr>
          <a:xfrm>
            <a:off x="1206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ditable architecture connector">
            <a:extLst>
              <a:ext uri="{FF2B5EF4-FFF2-40B4-BE49-F238E27FC236}">
                <a16:creationId xmlns:a16="http://schemas.microsoft.com/office/drawing/2014/main" id="{3CF1198B-4855-7B2C-3823-FC423D4B55A2}"/>
              </a:ext>
            </a:extLst>
          </p:cNvPr>
          <p:cNvCxnSpPr/>
          <p:nvPr/>
        </p:nvCxnSpPr>
        <p:spPr>
          <a:xfrm>
            <a:off x="1206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ditable architecture connector">
            <a:extLst>
              <a:ext uri="{FF2B5EF4-FFF2-40B4-BE49-F238E27FC236}">
                <a16:creationId xmlns:a16="http://schemas.microsoft.com/office/drawing/2014/main" id="{19EB24DB-98EE-DD72-19DC-AD4A2217546B}"/>
              </a:ext>
            </a:extLst>
          </p:cNvPr>
          <p:cNvCxnSpPr/>
          <p:nvPr/>
        </p:nvCxnSpPr>
        <p:spPr>
          <a:xfrm>
            <a:off x="1206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ditable architecture connector">
            <a:extLst>
              <a:ext uri="{FF2B5EF4-FFF2-40B4-BE49-F238E27FC236}">
                <a16:creationId xmlns:a16="http://schemas.microsoft.com/office/drawing/2014/main" id="{1C5F406F-578B-8799-88B6-AADFD2F3D696}"/>
              </a:ext>
            </a:extLst>
          </p:cNvPr>
          <p:cNvCxnSpPr/>
          <p:nvPr/>
        </p:nvCxnSpPr>
        <p:spPr>
          <a:xfrm>
            <a:off x="1206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ditable architecture connector">
            <a:extLst>
              <a:ext uri="{FF2B5EF4-FFF2-40B4-BE49-F238E27FC236}">
                <a16:creationId xmlns:a16="http://schemas.microsoft.com/office/drawing/2014/main" id="{FF8BE962-98CE-CF05-7B3E-E58DABBF4840}"/>
              </a:ext>
            </a:extLst>
          </p:cNvPr>
          <p:cNvCxnSpPr/>
          <p:nvPr/>
        </p:nvCxnSpPr>
        <p:spPr>
          <a:xfrm>
            <a:off x="1206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ditable architecture connector">
            <a:extLst>
              <a:ext uri="{FF2B5EF4-FFF2-40B4-BE49-F238E27FC236}">
                <a16:creationId xmlns:a16="http://schemas.microsoft.com/office/drawing/2014/main" id="{C3893AF5-A241-3B79-BABC-447C9CCF9427}"/>
              </a:ext>
            </a:extLst>
          </p:cNvPr>
          <p:cNvCxnSpPr/>
          <p:nvPr/>
        </p:nvCxnSpPr>
        <p:spPr>
          <a:xfrm>
            <a:off x="11112500" y="3175000"/>
            <a:ext cx="0" cy="436880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ditable architecture connector">
            <a:extLst>
              <a:ext uri="{FF2B5EF4-FFF2-40B4-BE49-F238E27FC236}">
                <a16:creationId xmlns:a16="http://schemas.microsoft.com/office/drawing/2014/main" id="{55918CE8-3B8A-DD84-9384-A7EEA99524E5}"/>
              </a:ext>
            </a:extLst>
          </p:cNvPr>
          <p:cNvCxnSpPr/>
          <p:nvPr/>
        </p:nvCxnSpPr>
        <p:spPr>
          <a:xfrm>
            <a:off x="11112500" y="3581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ditable architecture connector">
            <a:extLst>
              <a:ext uri="{FF2B5EF4-FFF2-40B4-BE49-F238E27FC236}">
                <a16:creationId xmlns:a16="http://schemas.microsoft.com/office/drawing/2014/main" id="{AA8F8FDD-B545-0194-CF76-06DED04A7334}"/>
              </a:ext>
            </a:extLst>
          </p:cNvPr>
          <p:cNvCxnSpPr/>
          <p:nvPr/>
        </p:nvCxnSpPr>
        <p:spPr>
          <a:xfrm>
            <a:off x="11112500" y="4241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ditable architecture connector">
            <a:extLst>
              <a:ext uri="{FF2B5EF4-FFF2-40B4-BE49-F238E27FC236}">
                <a16:creationId xmlns:a16="http://schemas.microsoft.com/office/drawing/2014/main" id="{839C5296-E68E-E50B-6FA6-8A456F428C83}"/>
              </a:ext>
            </a:extLst>
          </p:cNvPr>
          <p:cNvCxnSpPr/>
          <p:nvPr/>
        </p:nvCxnSpPr>
        <p:spPr>
          <a:xfrm>
            <a:off x="11112500" y="49022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ditable architecture connector">
            <a:extLst>
              <a:ext uri="{FF2B5EF4-FFF2-40B4-BE49-F238E27FC236}">
                <a16:creationId xmlns:a16="http://schemas.microsoft.com/office/drawing/2014/main" id="{69CF136A-6DA5-2F23-44BB-72A15D39E0E8}"/>
              </a:ext>
            </a:extLst>
          </p:cNvPr>
          <p:cNvCxnSpPr/>
          <p:nvPr/>
        </p:nvCxnSpPr>
        <p:spPr>
          <a:xfrm>
            <a:off x="11112500" y="55626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ditable architecture connector">
            <a:extLst>
              <a:ext uri="{FF2B5EF4-FFF2-40B4-BE49-F238E27FC236}">
                <a16:creationId xmlns:a16="http://schemas.microsoft.com/office/drawing/2014/main" id="{67D7F633-AB76-2AFD-2797-477F5BCB0364}"/>
              </a:ext>
            </a:extLst>
          </p:cNvPr>
          <p:cNvCxnSpPr/>
          <p:nvPr/>
        </p:nvCxnSpPr>
        <p:spPr>
          <a:xfrm>
            <a:off x="11112500" y="62230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ditable architecture connector">
            <a:extLst>
              <a:ext uri="{FF2B5EF4-FFF2-40B4-BE49-F238E27FC236}">
                <a16:creationId xmlns:a16="http://schemas.microsoft.com/office/drawing/2014/main" id="{A33EB153-390D-FE7C-DDE9-A067F9AC7DDA}"/>
              </a:ext>
            </a:extLst>
          </p:cNvPr>
          <p:cNvCxnSpPr/>
          <p:nvPr/>
        </p:nvCxnSpPr>
        <p:spPr>
          <a:xfrm>
            <a:off x="11112500" y="68834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ditable architecture connector">
            <a:extLst>
              <a:ext uri="{FF2B5EF4-FFF2-40B4-BE49-F238E27FC236}">
                <a16:creationId xmlns:a16="http://schemas.microsoft.com/office/drawing/2014/main" id="{BD15B130-39FC-6F0D-FC9C-EB6366441D75}"/>
              </a:ext>
            </a:extLst>
          </p:cNvPr>
          <p:cNvCxnSpPr/>
          <p:nvPr/>
        </p:nvCxnSpPr>
        <p:spPr>
          <a:xfrm>
            <a:off x="11112500" y="7543800"/>
            <a:ext cx="317500" cy="0"/>
          </a:xfrm>
          <a:prstGeom prst="line">
            <a:avLst/>
          </a:prstGeom>
          <a:ln w="10160" cap="flat" cmpd="sng" algn="ctr">
            <a:solidFill>
              <a:srgbClr val="B39B55">
                <a:alpha val="65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: DARUL IRFAN">
            <a:extLst>
              <a:ext uri="{FF2B5EF4-FFF2-40B4-BE49-F238E27FC236}">
                <a16:creationId xmlns:a16="http://schemas.microsoft.com/office/drawing/2014/main" id="{DC66BAA3-2FAA-933F-3A78-4BB2DDF3EB9F}"/>
              </a:ext>
            </a:extLst>
          </p:cNvPr>
          <p:cNvSpPr txBox="1"/>
          <p:nvPr/>
        </p:nvSpPr>
        <p:spPr>
          <a:xfrm>
            <a:off x="914400" y="495300"/>
            <a:ext cx="192782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40"/>
              </a:lnSpc>
            </a:pPr>
            <a:r>
              <a:rPr lang="en-US" sz="1700">
                <a:solidFill>
                  <a:srgbClr val="153D31"/>
                </a:solidFill>
                <a:latin typeface="Segoe UI Semibold" panose="020B0702040204020203" pitchFamily="34" charset="0"/>
              </a:rPr>
              <a:t>DARUL IRFAN</a:t>
            </a:r>
          </a:p>
        </p:txBody>
      </p:sp>
      <p:sp>
        <p:nvSpPr>
          <p:cNvPr id="21" name="Text: FEATURE ARCHITECTURE">
            <a:extLst>
              <a:ext uri="{FF2B5EF4-FFF2-40B4-BE49-F238E27FC236}">
                <a16:creationId xmlns:a16="http://schemas.microsoft.com/office/drawing/2014/main" id="{567C2E7A-F8B6-F7CA-7280-510C9ECFFE18}"/>
              </a:ext>
            </a:extLst>
          </p:cNvPr>
          <p:cNvSpPr txBox="1"/>
          <p:nvPr/>
        </p:nvSpPr>
        <p:spPr>
          <a:xfrm>
            <a:off x="3070820" y="527050"/>
            <a:ext cx="2861072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153D31"/>
                </a:solidFill>
                <a:latin typeface="Segoe UI" panose="020B0502040204020203" pitchFamily="34" charset="0"/>
              </a:rPr>
              <a:t>FEATURE ARCHITECTURE</a:t>
            </a:r>
          </a:p>
        </p:txBody>
      </p:sp>
      <p:sp>
        <p:nvSpPr>
          <p:cNvPr id="22" name="Text: Darul Irfan / Live Zikr stage">
            <a:extLst>
              <a:ext uri="{FF2B5EF4-FFF2-40B4-BE49-F238E27FC236}">
                <a16:creationId xmlns:a16="http://schemas.microsoft.com/office/drawing/2014/main" id="{01E66558-985C-0897-6C39-80812BAF47C3}"/>
              </a:ext>
            </a:extLst>
          </p:cNvPr>
          <p:cNvSpPr txBox="1"/>
          <p:nvPr/>
        </p:nvSpPr>
        <p:spPr>
          <a:xfrm>
            <a:off x="965200" y="1295400"/>
            <a:ext cx="5506657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4080"/>
              </a:lnSpc>
            </a:pPr>
            <a:r>
              <a:rPr lang="en-US" sz="3400">
                <a:solidFill>
                  <a:srgbClr val="153D31"/>
                </a:solidFill>
                <a:latin typeface="Segoe UI Semibold" panose="020B0702040204020203" pitchFamily="34" charset="0"/>
              </a:rPr>
              <a:t>Darul Irfan / Live Zikr stage</a:t>
            </a:r>
          </a:p>
        </p:txBody>
      </p:sp>
      <p:sp>
        <p:nvSpPr>
          <p:cNvPr id="23" name="Urdu: لائیو ذکر کا اسٹیج">
            <a:extLst>
              <a:ext uri="{FF2B5EF4-FFF2-40B4-BE49-F238E27FC236}">
                <a16:creationId xmlns:a16="http://schemas.microsoft.com/office/drawing/2014/main" id="{9DD9D8E8-1B67-A983-0705-676CEB34838E}"/>
              </a:ext>
            </a:extLst>
          </p:cNvPr>
          <p:cNvSpPr txBox="1"/>
          <p:nvPr/>
        </p:nvSpPr>
        <p:spPr>
          <a:xfrm>
            <a:off x="965201" y="1943100"/>
            <a:ext cx="1754251" cy="79752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4680"/>
              </a:lnSpc>
            </a:pPr>
            <a:r>
              <a:rPr lang="ar-AE" sz="2600">
                <a:solidFill>
                  <a:srgbClr val="90712A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ذکر کا اسٹیج</a:t>
            </a:r>
            <a:endParaRPr lang="en-US" sz="2600">
              <a:solidFill>
                <a:srgbClr val="90712A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4" name="Text: Live Zikr stage">
            <a:extLst>
              <a:ext uri="{FF2B5EF4-FFF2-40B4-BE49-F238E27FC236}">
                <a16:creationId xmlns:a16="http://schemas.microsoft.com/office/drawing/2014/main" id="{F0790375-D6CE-F74B-696D-0B4A04AD2379}"/>
              </a:ext>
            </a:extLst>
          </p:cNvPr>
          <p:cNvSpPr txBox="1"/>
          <p:nvPr/>
        </p:nvSpPr>
        <p:spPr>
          <a:xfrm>
            <a:off x="1079500" y="2654300"/>
            <a:ext cx="22058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Live Zikr stage</a:t>
            </a:r>
          </a:p>
        </p:txBody>
      </p:sp>
      <p:sp>
        <p:nvSpPr>
          <p:cNvPr id="25" name="Urdu: لائیو ذکر کا اسٹیج">
            <a:extLst>
              <a:ext uri="{FF2B5EF4-FFF2-40B4-BE49-F238E27FC236}">
                <a16:creationId xmlns:a16="http://schemas.microsoft.com/office/drawing/2014/main" id="{E0F0CE86-3C83-E9A0-37F0-14269BAC8D9F}"/>
              </a:ext>
            </a:extLst>
          </p:cNvPr>
          <p:cNvSpPr txBox="1"/>
          <p:nvPr/>
        </p:nvSpPr>
        <p:spPr>
          <a:xfrm>
            <a:off x="3467894" y="2724150"/>
            <a:ext cx="136372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ذکر کا اسٹیج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6" name="Text: Live stage with current cue">
            <a:extLst>
              <a:ext uri="{FF2B5EF4-FFF2-40B4-BE49-F238E27FC236}">
                <a16:creationId xmlns:a16="http://schemas.microsoft.com/office/drawing/2014/main" id="{176E4690-F15C-66EA-6176-E6B58D5E7F41}"/>
              </a:ext>
            </a:extLst>
          </p:cNvPr>
          <p:cNvSpPr txBox="1"/>
          <p:nvPr/>
        </p:nvSpPr>
        <p:spPr>
          <a:xfrm>
            <a:off x="1536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Live stage with current cue</a:t>
            </a:r>
          </a:p>
        </p:txBody>
      </p:sp>
      <p:sp>
        <p:nvSpPr>
          <p:cNvPr id="27" name="Urdu: لائیو اسٹیج پر موجودہ مرحلہ">
            <a:extLst>
              <a:ext uri="{FF2B5EF4-FFF2-40B4-BE49-F238E27FC236}">
                <a16:creationId xmlns:a16="http://schemas.microsoft.com/office/drawing/2014/main" id="{BC5E5BB0-ED77-6E12-FBA6-E2FBA4C0DC40}"/>
              </a:ext>
            </a:extLst>
          </p:cNvPr>
          <p:cNvSpPr txBox="1"/>
          <p:nvPr/>
        </p:nvSpPr>
        <p:spPr>
          <a:xfrm>
            <a:off x="1536701" y="3704431"/>
            <a:ext cx="180346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اسٹیج پر موجودہ مرحلہ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28" name="Text: Opening recitations in Arabic">
            <a:extLst>
              <a:ext uri="{FF2B5EF4-FFF2-40B4-BE49-F238E27FC236}">
                <a16:creationId xmlns:a16="http://schemas.microsoft.com/office/drawing/2014/main" id="{88B73E8F-5656-DBDD-5B41-7AD3258DFC73}"/>
              </a:ext>
            </a:extLst>
          </p:cNvPr>
          <p:cNvSpPr txBox="1"/>
          <p:nvPr/>
        </p:nvSpPr>
        <p:spPr>
          <a:xfrm>
            <a:off x="1536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Opening recitations in Arabic</a:t>
            </a:r>
          </a:p>
        </p:txBody>
      </p:sp>
      <p:sp>
        <p:nvSpPr>
          <p:cNvPr id="29" name="Urdu: شروع کی تلاوت عربی میں">
            <a:extLst>
              <a:ext uri="{FF2B5EF4-FFF2-40B4-BE49-F238E27FC236}">
                <a16:creationId xmlns:a16="http://schemas.microsoft.com/office/drawing/2014/main" id="{C7446966-3DC0-986A-E9AA-40BEA72DBEBD}"/>
              </a:ext>
            </a:extLst>
          </p:cNvPr>
          <p:cNvSpPr txBox="1"/>
          <p:nvPr/>
        </p:nvSpPr>
        <p:spPr>
          <a:xfrm>
            <a:off x="1536701" y="4364831"/>
            <a:ext cx="19241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شروع کی تلاوت عربی میں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0" name="Text: Latifa and muraqaba stage choices">
            <a:extLst>
              <a:ext uri="{FF2B5EF4-FFF2-40B4-BE49-F238E27FC236}">
                <a16:creationId xmlns:a16="http://schemas.microsoft.com/office/drawing/2014/main" id="{B2F2919A-A650-F50A-460F-B766D6EA41E2}"/>
              </a:ext>
            </a:extLst>
          </p:cNvPr>
          <p:cNvSpPr txBox="1"/>
          <p:nvPr/>
        </p:nvSpPr>
        <p:spPr>
          <a:xfrm>
            <a:off x="1536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Latifa and muraqaba stage choices</a:t>
            </a:r>
          </a:p>
        </p:txBody>
      </p:sp>
      <p:sp>
        <p:nvSpPr>
          <p:cNvPr id="31" name="Urdu: لطائف اور مراقبات کے مراحل">
            <a:extLst>
              <a:ext uri="{FF2B5EF4-FFF2-40B4-BE49-F238E27FC236}">
                <a16:creationId xmlns:a16="http://schemas.microsoft.com/office/drawing/2014/main" id="{1093D9DC-1E3D-86ED-2071-06D3670E0C59}"/>
              </a:ext>
            </a:extLst>
          </p:cNvPr>
          <p:cNvSpPr txBox="1"/>
          <p:nvPr/>
        </p:nvSpPr>
        <p:spPr>
          <a:xfrm>
            <a:off x="1536701" y="5025231"/>
            <a:ext cx="23956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لطائف اور مراقبات کے مراحل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2" name="Text: Admin announcement controls">
            <a:extLst>
              <a:ext uri="{FF2B5EF4-FFF2-40B4-BE49-F238E27FC236}">
                <a16:creationId xmlns:a16="http://schemas.microsoft.com/office/drawing/2014/main" id="{123658FF-3175-6E4B-0669-8B084B151974}"/>
              </a:ext>
            </a:extLst>
          </p:cNvPr>
          <p:cNvSpPr txBox="1"/>
          <p:nvPr/>
        </p:nvSpPr>
        <p:spPr>
          <a:xfrm>
            <a:off x="1536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Admin announcement controls</a:t>
            </a:r>
          </a:p>
        </p:txBody>
      </p:sp>
      <p:sp>
        <p:nvSpPr>
          <p:cNvPr id="33" name="Urdu: ایڈمن کے لیے اعلان کے بٹن">
            <a:extLst>
              <a:ext uri="{FF2B5EF4-FFF2-40B4-BE49-F238E27FC236}">
                <a16:creationId xmlns:a16="http://schemas.microsoft.com/office/drawing/2014/main" id="{AE074BE9-E379-B58B-9722-49BF42F5202A}"/>
              </a:ext>
            </a:extLst>
          </p:cNvPr>
          <p:cNvSpPr txBox="1"/>
          <p:nvPr/>
        </p:nvSpPr>
        <p:spPr>
          <a:xfrm>
            <a:off x="1536701" y="5685631"/>
            <a:ext cx="22797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ایڈمن کے لیے اعلان کے بٹن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4" name="Text: Custom muraqaba announcements">
            <a:extLst>
              <a:ext uri="{FF2B5EF4-FFF2-40B4-BE49-F238E27FC236}">
                <a16:creationId xmlns:a16="http://schemas.microsoft.com/office/drawing/2014/main" id="{D32D170C-6775-09AB-0546-1175EC02C98A}"/>
              </a:ext>
            </a:extLst>
          </p:cNvPr>
          <p:cNvSpPr txBox="1"/>
          <p:nvPr/>
        </p:nvSpPr>
        <p:spPr>
          <a:xfrm>
            <a:off x="1536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Custom muraqaba announcements</a:t>
            </a:r>
          </a:p>
        </p:txBody>
      </p:sp>
      <p:sp>
        <p:nvSpPr>
          <p:cNvPr id="35" name="Urdu: مزید مراقبات کا اعلان">
            <a:extLst>
              <a:ext uri="{FF2B5EF4-FFF2-40B4-BE49-F238E27FC236}">
                <a16:creationId xmlns:a16="http://schemas.microsoft.com/office/drawing/2014/main" id="{B8F02706-1E0B-7E49-6DDB-765106E62B4D}"/>
              </a:ext>
            </a:extLst>
          </p:cNvPr>
          <p:cNvSpPr txBox="1"/>
          <p:nvPr/>
        </p:nvSpPr>
        <p:spPr>
          <a:xfrm>
            <a:off x="1536700" y="6346031"/>
            <a:ext cx="16304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مزید مراقبات کا اعلان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6" name="Text: Stage notice, chat and soft alert">
            <a:extLst>
              <a:ext uri="{FF2B5EF4-FFF2-40B4-BE49-F238E27FC236}">
                <a16:creationId xmlns:a16="http://schemas.microsoft.com/office/drawing/2014/main" id="{2FFA4908-9BE9-1194-C060-9142912B2D73}"/>
              </a:ext>
            </a:extLst>
          </p:cNvPr>
          <p:cNvSpPr txBox="1"/>
          <p:nvPr/>
        </p:nvSpPr>
        <p:spPr>
          <a:xfrm>
            <a:off x="1536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Stage notice, chat and soft alert</a:t>
            </a:r>
          </a:p>
        </p:txBody>
      </p:sp>
      <p:sp>
        <p:nvSpPr>
          <p:cNvPr id="37" name="Urdu: مرحلے کی اطلاع، چیٹ اور نرم آواز">
            <a:extLst>
              <a:ext uri="{FF2B5EF4-FFF2-40B4-BE49-F238E27FC236}">
                <a16:creationId xmlns:a16="http://schemas.microsoft.com/office/drawing/2014/main" id="{795642CC-FDB5-C670-A2ED-7DE88093C149}"/>
              </a:ext>
            </a:extLst>
          </p:cNvPr>
          <p:cNvSpPr txBox="1"/>
          <p:nvPr/>
        </p:nvSpPr>
        <p:spPr>
          <a:xfrm>
            <a:off x="1536700" y="7006431"/>
            <a:ext cx="26273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مرحلے کی اطلاع، چیٹ اور نرم آواز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38" name="Text: Member chat and quick messages">
            <a:extLst>
              <a:ext uri="{FF2B5EF4-FFF2-40B4-BE49-F238E27FC236}">
                <a16:creationId xmlns:a16="http://schemas.microsoft.com/office/drawing/2014/main" id="{3A49DFED-A6A3-445E-9634-34D5F3F09A3D}"/>
              </a:ext>
            </a:extLst>
          </p:cNvPr>
          <p:cNvSpPr txBox="1"/>
          <p:nvPr/>
        </p:nvSpPr>
        <p:spPr>
          <a:xfrm>
            <a:off x="1536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Member chat and quick messages</a:t>
            </a:r>
          </a:p>
        </p:txBody>
      </p:sp>
      <p:sp>
        <p:nvSpPr>
          <p:cNvPr id="39" name="Urdu: ممبر چیٹ اور تیار پیغامات">
            <a:extLst>
              <a:ext uri="{FF2B5EF4-FFF2-40B4-BE49-F238E27FC236}">
                <a16:creationId xmlns:a16="http://schemas.microsoft.com/office/drawing/2014/main" id="{8D0FF1B3-3B5D-BA90-F35A-43AD386894AA}"/>
              </a:ext>
            </a:extLst>
          </p:cNvPr>
          <p:cNvSpPr txBox="1"/>
          <p:nvPr/>
        </p:nvSpPr>
        <p:spPr>
          <a:xfrm>
            <a:off x="1536701" y="7666831"/>
            <a:ext cx="190665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ممبر چیٹ اور تیار پیغامات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0" name="Text: Live Zikr stage">
            <a:extLst>
              <a:ext uri="{FF2B5EF4-FFF2-40B4-BE49-F238E27FC236}">
                <a16:creationId xmlns:a16="http://schemas.microsoft.com/office/drawing/2014/main" id="{1022AE75-ED78-C728-80C4-282F889F0BE4}"/>
              </a:ext>
            </a:extLst>
          </p:cNvPr>
          <p:cNvSpPr txBox="1"/>
          <p:nvPr/>
        </p:nvSpPr>
        <p:spPr>
          <a:xfrm>
            <a:off x="10985500" y="2654300"/>
            <a:ext cx="22058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US" sz="2500">
                <a:solidFill>
                  <a:srgbClr val="124D38"/>
                </a:solidFill>
                <a:latin typeface="Segoe UI Semibold" panose="020B0702040204020203" pitchFamily="34" charset="0"/>
              </a:rPr>
              <a:t>Live Zikr stage</a:t>
            </a:r>
          </a:p>
        </p:txBody>
      </p:sp>
      <p:sp>
        <p:nvSpPr>
          <p:cNvPr id="41" name="Urdu: لائیو ذکر کا اسٹیج">
            <a:extLst>
              <a:ext uri="{FF2B5EF4-FFF2-40B4-BE49-F238E27FC236}">
                <a16:creationId xmlns:a16="http://schemas.microsoft.com/office/drawing/2014/main" id="{16641F78-1B1E-8380-AE46-183A26C09BA8}"/>
              </a:ext>
            </a:extLst>
          </p:cNvPr>
          <p:cNvSpPr txBox="1"/>
          <p:nvPr/>
        </p:nvSpPr>
        <p:spPr>
          <a:xfrm>
            <a:off x="13373894" y="2724150"/>
            <a:ext cx="1363726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3200"/>
              </a:lnSpc>
            </a:pPr>
            <a:r>
              <a:rPr lang="ar-AE" sz="2000">
                <a:solidFill>
                  <a:srgbClr val="124D38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لائیو ذکر کا اسٹیج</a:t>
            </a:r>
            <a:endParaRPr lang="en-US" sz="2000">
              <a:solidFill>
                <a:srgbClr val="124D38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2" name="Text: Presentation view for a clear stage">
            <a:extLst>
              <a:ext uri="{FF2B5EF4-FFF2-40B4-BE49-F238E27FC236}">
                <a16:creationId xmlns:a16="http://schemas.microsoft.com/office/drawing/2014/main" id="{45671B01-6ECB-E657-F9E9-EB07C9F6D6D1}"/>
              </a:ext>
            </a:extLst>
          </p:cNvPr>
          <p:cNvSpPr txBox="1"/>
          <p:nvPr/>
        </p:nvSpPr>
        <p:spPr>
          <a:xfrm>
            <a:off x="11442700" y="3429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Presentation view for a clear stage</a:t>
            </a:r>
          </a:p>
        </p:txBody>
      </p:sp>
      <p:sp>
        <p:nvSpPr>
          <p:cNvPr id="43" name="Urdu: صاف اسٹیج کے لیے پریزنٹیشن ویو">
            <a:extLst>
              <a:ext uri="{FF2B5EF4-FFF2-40B4-BE49-F238E27FC236}">
                <a16:creationId xmlns:a16="http://schemas.microsoft.com/office/drawing/2014/main" id="{B330D2E4-5040-98F9-C5CA-48729F675EA4}"/>
              </a:ext>
            </a:extLst>
          </p:cNvPr>
          <p:cNvSpPr txBox="1"/>
          <p:nvPr/>
        </p:nvSpPr>
        <p:spPr>
          <a:xfrm>
            <a:off x="11442701" y="3704431"/>
            <a:ext cx="25718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صاف اسٹیج کے لیے پریزنٹیشن ویو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4" name="Text: Voice listening and session connection">
            <a:extLst>
              <a:ext uri="{FF2B5EF4-FFF2-40B4-BE49-F238E27FC236}">
                <a16:creationId xmlns:a16="http://schemas.microsoft.com/office/drawing/2014/main" id="{B92F113D-F935-0748-D466-21B5301A380A}"/>
              </a:ext>
            </a:extLst>
          </p:cNvPr>
          <p:cNvSpPr txBox="1"/>
          <p:nvPr/>
        </p:nvSpPr>
        <p:spPr>
          <a:xfrm>
            <a:off x="11442700" y="4089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Voice listening and session connection</a:t>
            </a:r>
          </a:p>
        </p:txBody>
      </p:sp>
      <p:sp>
        <p:nvSpPr>
          <p:cNvPr id="45" name="Urdu: آواز سنیں اور نشست سے جڑے رہیں">
            <a:extLst>
              <a:ext uri="{FF2B5EF4-FFF2-40B4-BE49-F238E27FC236}">
                <a16:creationId xmlns:a16="http://schemas.microsoft.com/office/drawing/2014/main" id="{6738482B-45F7-F6B2-41D2-C115531B69B1}"/>
              </a:ext>
            </a:extLst>
          </p:cNvPr>
          <p:cNvSpPr txBox="1"/>
          <p:nvPr/>
        </p:nvSpPr>
        <p:spPr>
          <a:xfrm>
            <a:off x="11442700" y="4364831"/>
            <a:ext cx="289407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آواز سنیں اور نشست سے جڑے رہیں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6" name="Text: Recent stage announcements">
            <a:extLst>
              <a:ext uri="{FF2B5EF4-FFF2-40B4-BE49-F238E27FC236}">
                <a16:creationId xmlns:a16="http://schemas.microsoft.com/office/drawing/2014/main" id="{DCDFE8F9-DE16-6B84-0B34-99FCD4440C9C}"/>
              </a:ext>
            </a:extLst>
          </p:cNvPr>
          <p:cNvSpPr txBox="1"/>
          <p:nvPr/>
        </p:nvSpPr>
        <p:spPr>
          <a:xfrm>
            <a:off x="11442700" y="47498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Recent stage announcements</a:t>
            </a:r>
          </a:p>
        </p:txBody>
      </p:sp>
      <p:sp>
        <p:nvSpPr>
          <p:cNvPr id="47" name="Urdu: پچھلے مراحل کے اعلانات دیکھیں">
            <a:extLst>
              <a:ext uri="{FF2B5EF4-FFF2-40B4-BE49-F238E27FC236}">
                <a16:creationId xmlns:a16="http://schemas.microsoft.com/office/drawing/2014/main" id="{261DCD2B-E617-4F78-FAA9-795F68625EB8}"/>
              </a:ext>
            </a:extLst>
          </p:cNvPr>
          <p:cNvSpPr txBox="1"/>
          <p:nvPr/>
        </p:nvSpPr>
        <p:spPr>
          <a:xfrm>
            <a:off x="11442700" y="5025231"/>
            <a:ext cx="2468626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پچھلے مراحل کے اعلانات دیکھیں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48" name="Text: Hands-free stage following after Go Live">
            <a:extLst>
              <a:ext uri="{FF2B5EF4-FFF2-40B4-BE49-F238E27FC236}">
                <a16:creationId xmlns:a16="http://schemas.microsoft.com/office/drawing/2014/main" id="{20FA1378-6BA8-F554-CD83-D6D95FF7113E}"/>
              </a:ext>
            </a:extLst>
          </p:cNvPr>
          <p:cNvSpPr txBox="1"/>
          <p:nvPr/>
        </p:nvSpPr>
        <p:spPr>
          <a:xfrm>
            <a:off x="11442700" y="54102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Hands-free stage following after Go Live</a:t>
            </a:r>
          </a:p>
        </p:txBody>
      </p:sp>
      <p:sp>
        <p:nvSpPr>
          <p:cNvPr id="49" name="Urdu: گو لائیو کے بعد آواز سے مرحلہ خود بدلتا ہے">
            <a:extLst>
              <a:ext uri="{FF2B5EF4-FFF2-40B4-BE49-F238E27FC236}">
                <a16:creationId xmlns:a16="http://schemas.microsoft.com/office/drawing/2014/main" id="{A12986B5-7A63-7A8F-79EF-0B1113314CF3}"/>
              </a:ext>
            </a:extLst>
          </p:cNvPr>
          <p:cNvSpPr txBox="1"/>
          <p:nvPr/>
        </p:nvSpPr>
        <p:spPr>
          <a:xfrm>
            <a:off x="11442700" y="5685631"/>
            <a:ext cx="301948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گو لائیو کے بعد آواز سے مرحلہ خود بدلتا ہے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0" name="Text: Undo an incorrectly recognised stage">
            <a:extLst>
              <a:ext uri="{FF2B5EF4-FFF2-40B4-BE49-F238E27FC236}">
                <a16:creationId xmlns:a16="http://schemas.microsoft.com/office/drawing/2014/main" id="{77345A00-683E-9F2C-0A8F-71136A685A0A}"/>
              </a:ext>
            </a:extLst>
          </p:cNvPr>
          <p:cNvSpPr txBox="1"/>
          <p:nvPr/>
        </p:nvSpPr>
        <p:spPr>
          <a:xfrm>
            <a:off x="11442700" y="60706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Undo an incorrectly recognised stage</a:t>
            </a:r>
          </a:p>
        </p:txBody>
      </p:sp>
      <p:sp>
        <p:nvSpPr>
          <p:cNvPr id="51" name="Urdu: غلط پہچانے گئے مرحلے کو واپس کریں">
            <a:extLst>
              <a:ext uri="{FF2B5EF4-FFF2-40B4-BE49-F238E27FC236}">
                <a16:creationId xmlns:a16="http://schemas.microsoft.com/office/drawing/2014/main" id="{83FF4DD9-53C7-6D51-336A-E472F8180160}"/>
              </a:ext>
            </a:extLst>
          </p:cNvPr>
          <p:cNvSpPr txBox="1"/>
          <p:nvPr/>
        </p:nvSpPr>
        <p:spPr>
          <a:xfrm>
            <a:off x="11442700" y="6346031"/>
            <a:ext cx="2733738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غلط پہچانے گئے مرحلے کو واپس کریں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2" name="Text: Animated stage, portraits and Latifa focus">
            <a:extLst>
              <a:ext uri="{FF2B5EF4-FFF2-40B4-BE49-F238E27FC236}">
                <a16:creationId xmlns:a16="http://schemas.microsoft.com/office/drawing/2014/main" id="{504927A3-AA1D-904B-685F-A07672616143}"/>
              </a:ext>
            </a:extLst>
          </p:cNvPr>
          <p:cNvSpPr txBox="1"/>
          <p:nvPr/>
        </p:nvSpPr>
        <p:spPr>
          <a:xfrm>
            <a:off x="11442700" y="67310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Animated stage, portraits and Latifa focus</a:t>
            </a:r>
          </a:p>
        </p:txBody>
      </p:sp>
      <p:sp>
        <p:nvSpPr>
          <p:cNvPr id="53" name="Urdu: متحرک اسٹیج، تصاویر اور متعلقہ لطیفے کی نشاندہی">
            <a:extLst>
              <a:ext uri="{FF2B5EF4-FFF2-40B4-BE49-F238E27FC236}">
                <a16:creationId xmlns:a16="http://schemas.microsoft.com/office/drawing/2014/main" id="{406F894C-6334-97CB-7257-ECD4406638AB}"/>
              </a:ext>
            </a:extLst>
          </p:cNvPr>
          <p:cNvSpPr txBox="1"/>
          <p:nvPr/>
        </p:nvSpPr>
        <p:spPr>
          <a:xfrm>
            <a:off x="11442701" y="7006431"/>
            <a:ext cx="3511613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متحرک اسٹیج، تصاویر اور متعلقہ لطیفے کی نشاندہی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4" name="Text: Each Halqah’s stage is led by its own admins">
            <a:extLst>
              <a:ext uri="{FF2B5EF4-FFF2-40B4-BE49-F238E27FC236}">
                <a16:creationId xmlns:a16="http://schemas.microsoft.com/office/drawing/2014/main" id="{613FB31E-6D37-F329-66B8-8E6A7439E173}"/>
              </a:ext>
            </a:extLst>
          </p:cNvPr>
          <p:cNvSpPr txBox="1"/>
          <p:nvPr/>
        </p:nvSpPr>
        <p:spPr>
          <a:xfrm>
            <a:off x="11442700" y="7391400"/>
            <a:ext cx="7962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2070"/>
              </a:lnSpc>
            </a:pPr>
            <a:r>
              <a:rPr lang="en-US">
                <a:solidFill>
                  <a:srgbClr val="153D31"/>
                </a:solidFill>
                <a:latin typeface="Segoe UI" panose="020B0502040204020203" pitchFamily="34" charset="0"/>
              </a:rPr>
              <a:t>Each Halqah’s stage is led by its own admins</a:t>
            </a:r>
          </a:p>
        </p:txBody>
      </p:sp>
      <p:sp>
        <p:nvSpPr>
          <p:cNvPr id="55" name="Urdu: ہر حلقے کا اسٹیج اس کے اپنے ایڈمن چلاتے ہیں">
            <a:extLst>
              <a:ext uri="{FF2B5EF4-FFF2-40B4-BE49-F238E27FC236}">
                <a16:creationId xmlns:a16="http://schemas.microsoft.com/office/drawing/2014/main" id="{28800AA8-D537-5D4F-973A-C8AF6AE6CDD4}"/>
              </a:ext>
            </a:extLst>
          </p:cNvPr>
          <p:cNvSpPr txBox="1"/>
          <p:nvPr/>
        </p:nvSpPr>
        <p:spPr>
          <a:xfrm>
            <a:off x="11442701" y="7666831"/>
            <a:ext cx="3411601" cy="357061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r" rtl="1">
              <a:lnSpc>
                <a:spcPts val="2720"/>
              </a:lnSpc>
            </a:pPr>
            <a:r>
              <a:rPr lang="ar-AE" sz="1700">
                <a:solidFill>
                  <a:srgbClr val="69725F"/>
                </a:solidFill>
                <a:latin typeface="Noto Nastaliq Urdu" panose="020B0502040504020204" pitchFamily="34" charset="-78"/>
                <a:cs typeface="Noto Nastaliq Urdu" panose="020B0502040504020204" pitchFamily="34" charset="-78"/>
              </a:rPr>
              <a:t>ہر حلقے کا اسٹیج اس کے اپنے ایڈمن چلاتے ہیں</a:t>
            </a:r>
            <a:endParaRPr lang="en-US" sz="1700">
              <a:solidFill>
                <a:srgbClr val="69725F"/>
              </a:solidFill>
              <a:latin typeface="Noto Nastaliq Urdu" panose="020B0502040504020204" pitchFamily="34" charset="-78"/>
              <a:cs typeface="Noto Nastaliq Urdu" panose="020B0502040504020204" pitchFamily="34" charset="-78"/>
            </a:endParaRPr>
          </a:p>
        </p:txBody>
      </p:sp>
      <p:sp>
        <p:nvSpPr>
          <p:cNvPr id="56" name="Text: ROLE-BASED FEATURES · Host controls require an authorised account and session.">
            <a:extLst>
              <a:ext uri="{FF2B5EF4-FFF2-40B4-BE49-F238E27FC236}">
                <a16:creationId xmlns:a16="http://schemas.microsoft.com/office/drawing/2014/main" id="{CB9025EB-C9C1-672F-D1B9-05C0A725B4FA}"/>
              </a:ext>
            </a:extLst>
          </p:cNvPr>
          <p:cNvSpPr txBox="1"/>
          <p:nvPr/>
        </p:nvSpPr>
        <p:spPr>
          <a:xfrm>
            <a:off x="1092200" y="10083800"/>
            <a:ext cx="6299994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440"/>
              </a:lnSpc>
            </a:pPr>
            <a:r>
              <a:rPr lang="en-US" sz="1200">
                <a:solidFill>
                  <a:srgbClr val="84723F"/>
                </a:solidFill>
                <a:latin typeface="Segoe UI" panose="020B0502040204020203" pitchFamily="34" charset="0"/>
              </a:rPr>
              <a:t>ROLE-BASED FEATURES · Host controls require an authorised account and session.</a:t>
            </a:r>
          </a:p>
        </p:txBody>
      </p:sp>
      <p:sp>
        <p:nvSpPr>
          <p:cNvPr id="57" name="Text: SILSILA NAQSHBANDIA OWAISIAH">
            <a:extLst>
              <a:ext uri="{FF2B5EF4-FFF2-40B4-BE49-F238E27FC236}">
                <a16:creationId xmlns:a16="http://schemas.microsoft.com/office/drawing/2014/main" id="{7654A0DF-C92B-BCD6-6941-9180DEF0BF33}"/>
              </a:ext>
            </a:extLst>
          </p:cNvPr>
          <p:cNvSpPr txBox="1"/>
          <p:nvPr/>
        </p:nvSpPr>
        <p:spPr>
          <a:xfrm>
            <a:off x="914400" y="10769600"/>
            <a:ext cx="13453269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320"/>
              </a:lnSpc>
            </a:pPr>
            <a:r>
              <a:rPr lang="en-US" sz="1100">
                <a:solidFill>
                  <a:srgbClr val="6E7563"/>
                </a:solidFill>
                <a:latin typeface="Segoe UI" panose="020B0502040204020203" pitchFamily="34" charset="0"/>
              </a:rPr>
              <a:t>SILSILA NAQSHBANDIA OWAISIAH</a:t>
            </a:r>
          </a:p>
        </p:txBody>
      </p:sp>
      <p:sp>
        <p:nvSpPr>
          <p:cNvPr id="58" name="Text: App map">
            <a:extLst>
              <a:ext uri="{FF2B5EF4-FFF2-40B4-BE49-F238E27FC236}">
                <a16:creationId xmlns:a16="http://schemas.microsoft.com/office/drawing/2014/main" id="{04B20299-6471-ABC4-C7F6-7B794F2941DF}"/>
              </a:ext>
            </a:extLst>
          </p:cNvPr>
          <p:cNvSpPr txBox="1"/>
          <p:nvPr/>
        </p:nvSpPr>
        <p:spPr>
          <a:xfrm>
            <a:off x="14685169" y="10744200"/>
            <a:ext cx="822325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App map</a:t>
            </a:r>
          </a:p>
        </p:txBody>
      </p:sp>
      <p:sp>
        <p:nvSpPr>
          <p:cNvPr id="59" name="Text: All features">
            <a:extLst>
              <a:ext uri="{FF2B5EF4-FFF2-40B4-BE49-F238E27FC236}">
                <a16:creationId xmlns:a16="http://schemas.microsoft.com/office/drawing/2014/main" id="{04FC26B3-4BA3-7C66-2762-758360979282}"/>
              </a:ext>
            </a:extLst>
          </p:cNvPr>
          <p:cNvSpPr txBox="1"/>
          <p:nvPr/>
        </p:nvSpPr>
        <p:spPr>
          <a:xfrm>
            <a:off x="15926594" y="10744200"/>
            <a:ext cx="981472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All features</a:t>
            </a:r>
          </a:p>
        </p:txBody>
      </p:sp>
      <p:sp>
        <p:nvSpPr>
          <p:cNvPr id="60" name="Text: 35 / 35">
            <a:extLst>
              <a:ext uri="{FF2B5EF4-FFF2-40B4-BE49-F238E27FC236}">
                <a16:creationId xmlns:a16="http://schemas.microsoft.com/office/drawing/2014/main" id="{F6AFABA2-2937-E226-45F3-F64A65A47F0F}"/>
              </a:ext>
            </a:extLst>
          </p:cNvPr>
          <p:cNvSpPr txBox="1"/>
          <p:nvPr/>
        </p:nvSpPr>
        <p:spPr>
          <a:xfrm>
            <a:off x="17377966" y="10744200"/>
            <a:ext cx="651669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6E7563"/>
                </a:solidFill>
                <a:latin typeface="Segoe UI" panose="020B0502040204020203" pitchFamily="34" charset="0"/>
              </a:rPr>
              <a:t>35 / 35</a:t>
            </a:r>
          </a:p>
        </p:txBody>
      </p:sp>
      <p:sp>
        <p:nvSpPr>
          <p:cNvPr id="61" name="Text: ‹">
            <a:extLst>
              <a:ext uri="{FF2B5EF4-FFF2-40B4-BE49-F238E27FC236}">
                <a16:creationId xmlns:a16="http://schemas.microsoft.com/office/drawing/2014/main" id="{9AB821AA-AD73-161A-1DDF-005894C178AE}"/>
              </a:ext>
            </a:extLst>
          </p:cNvPr>
          <p:cNvSpPr txBox="1"/>
          <p:nvPr/>
        </p:nvSpPr>
        <p:spPr>
          <a:xfrm>
            <a:off x="18245534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‹</a:t>
            </a:r>
          </a:p>
        </p:txBody>
      </p:sp>
      <p:sp>
        <p:nvSpPr>
          <p:cNvPr id="62" name="Text: ›">
            <a:extLst>
              <a:ext uri="{FF2B5EF4-FFF2-40B4-BE49-F238E27FC236}">
                <a16:creationId xmlns:a16="http://schemas.microsoft.com/office/drawing/2014/main" id="{AACB05E1-A92E-3F3E-0250-70A61F123B5A}"/>
              </a:ext>
            </a:extLst>
          </p:cNvPr>
          <p:cNvSpPr txBox="1"/>
          <p:nvPr/>
        </p:nvSpPr>
        <p:spPr>
          <a:xfrm>
            <a:off x="18984317" y="10712450"/>
            <a:ext cx="522883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900">
                <a:solidFill>
                  <a:srgbClr val="6E7563"/>
                </a:solidFill>
                <a:latin typeface="Segoe UI" panose="020B0502040204020203" pitchFamily="34" charset="0"/>
              </a:rPr>
              <a:t>›</a:t>
            </a:r>
          </a:p>
        </p:txBody>
      </p:sp>
      <p:sp>
        <p:nvSpPr>
          <p:cNvPr id="63" name="Navigate: architecture">
            <a:hlinkClick r:id="rId4" action="ppaction://hlinksldjump"/>
            <a:extLst>
              <a:ext uri="{FF2B5EF4-FFF2-40B4-BE49-F238E27FC236}">
                <a16:creationId xmlns:a16="http://schemas.microsoft.com/office/drawing/2014/main" id="{336CB542-CD7B-5776-9FAA-981FFEBF598E}"/>
              </a:ext>
            </a:extLst>
          </p:cNvPr>
          <p:cNvSpPr/>
          <p:nvPr/>
        </p:nvSpPr>
        <p:spPr>
          <a:xfrm>
            <a:off x="14583569" y="10680700"/>
            <a:ext cx="923925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Explore: features">
            <a:hlinkClick r:id="rId5"/>
            <a:extLst>
              <a:ext uri="{FF2B5EF4-FFF2-40B4-BE49-F238E27FC236}">
                <a16:creationId xmlns:a16="http://schemas.microsoft.com/office/drawing/2014/main" id="{C6A8F356-766C-7E19-22B6-A88F5A60F806}"/>
              </a:ext>
            </a:extLst>
          </p:cNvPr>
          <p:cNvSpPr/>
          <p:nvPr/>
        </p:nvSpPr>
        <p:spPr>
          <a:xfrm>
            <a:off x="15824994" y="10680700"/>
            <a:ext cx="1083072" cy="3683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Navigate: tree-13">
            <a:hlinkClick r:id="rId6" action="ppaction://hlinksldjump"/>
            <a:extLst>
              <a:ext uri="{FF2B5EF4-FFF2-40B4-BE49-F238E27FC236}">
                <a16:creationId xmlns:a16="http://schemas.microsoft.com/office/drawing/2014/main" id="{8CC5ACFE-1B56-1827-C4F9-04DB44901F39}"/>
              </a:ext>
            </a:extLst>
          </p:cNvPr>
          <p:cNvSpPr/>
          <p:nvPr/>
        </p:nvSpPr>
        <p:spPr>
          <a:xfrm>
            <a:off x="18245534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vigate: intro">
            <a:hlinkClick r:id="rId7" action="ppaction://hlinksldjump"/>
            <a:extLst>
              <a:ext uri="{FF2B5EF4-FFF2-40B4-BE49-F238E27FC236}">
                <a16:creationId xmlns:a16="http://schemas.microsoft.com/office/drawing/2014/main" id="{26F9BF10-4596-ED60-1499-FC308785E315}"/>
              </a:ext>
            </a:extLst>
          </p:cNvPr>
          <p:cNvSpPr/>
          <p:nvPr/>
        </p:nvSpPr>
        <p:spPr>
          <a:xfrm>
            <a:off x="18984317" y="10712450"/>
            <a:ext cx="421283" cy="304800"/>
          </a:xfrm>
          <a:prstGeom prst="rect">
            <a:avLst/>
          </a:prstGeom>
          <a:solidFill>
            <a:schemeClr val="accent1">
              <a:alpha val="0"/>
            </a:scheme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8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15006</Words>
  <Application>Microsoft Office PowerPoint</Application>
  <PresentationFormat>Custom</PresentationFormat>
  <Paragraphs>1341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Segoe UI</vt:lpstr>
      <vt:lpstr>Aptos</vt:lpstr>
      <vt:lpstr>Arial</vt:lpstr>
      <vt:lpstr>Segoe UI Semibold</vt:lpstr>
      <vt:lpstr>Aptos Display</vt:lpstr>
      <vt:lpstr>Noto Nastaliq Urdu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Darul Irfan | Explore the app</dc:title>
  <dc:subject>English and Urdu product presentation with fresh app previews and complete feature architecture</dc:subject>
  <dc:creator>Darul Irfan</dc:creator>
  <cp:lastModifiedBy>Wajid Ali</cp:lastModifiedBy>
  <cp:revision>1</cp:revision>
  <dcterms:created xsi:type="dcterms:W3CDTF">2026-11-05T01:21:45Z</dcterms:created>
  <dcterms:modified xsi:type="dcterms:W3CDTF">2026-11-05T01:21:46Z</dcterms:modified>
</cp:coreProperties>
</file>